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7" r:id="rId2"/>
    <p:sldId id="258" r:id="rId3"/>
    <p:sldId id="259" r:id="rId4"/>
    <p:sldId id="370" r:id="rId5"/>
    <p:sldId id="315" r:id="rId6"/>
    <p:sldId id="371" r:id="rId7"/>
    <p:sldId id="260" r:id="rId8"/>
    <p:sldId id="316" r:id="rId9"/>
    <p:sldId id="261" r:id="rId10"/>
    <p:sldId id="270" r:id="rId11"/>
    <p:sldId id="303" r:id="rId12"/>
    <p:sldId id="302" r:id="rId13"/>
    <p:sldId id="369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272" r:id="rId22"/>
    <p:sldId id="274" r:id="rId23"/>
    <p:sldId id="293" r:id="rId24"/>
    <p:sldId id="294" r:id="rId25"/>
    <p:sldId id="282" r:id="rId26"/>
    <p:sldId id="359" r:id="rId27"/>
    <p:sldId id="360" r:id="rId28"/>
    <p:sldId id="361" r:id="rId29"/>
    <p:sldId id="362" r:id="rId30"/>
    <p:sldId id="363" r:id="rId31"/>
    <p:sldId id="288" r:id="rId32"/>
    <p:sldId id="298" r:id="rId33"/>
    <p:sldId id="289" r:id="rId34"/>
    <p:sldId id="299" r:id="rId35"/>
    <p:sldId id="290" r:id="rId36"/>
    <p:sldId id="300" r:id="rId37"/>
    <p:sldId id="291" r:id="rId38"/>
    <p:sldId id="301" r:id="rId39"/>
    <p:sldId id="292" r:id="rId40"/>
    <p:sldId id="276" r:id="rId41"/>
    <p:sldId id="277" r:id="rId42"/>
    <p:sldId id="350" r:id="rId43"/>
    <p:sldId id="351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46" r:id="rId55"/>
    <p:sldId id="347" r:id="rId56"/>
    <p:sldId id="348" r:id="rId57"/>
    <p:sldId id="349" r:id="rId58"/>
    <p:sldId id="335" r:id="rId59"/>
    <p:sldId id="336" r:id="rId60"/>
    <p:sldId id="337" r:id="rId61"/>
    <p:sldId id="338" r:id="rId62"/>
    <p:sldId id="340" r:id="rId63"/>
    <p:sldId id="341" r:id="rId64"/>
    <p:sldId id="342" r:id="rId65"/>
    <p:sldId id="343" r:id="rId66"/>
    <p:sldId id="344" r:id="rId67"/>
    <p:sldId id="345" r:id="rId68"/>
    <p:sldId id="415" r:id="rId69"/>
    <p:sldId id="411" r:id="rId70"/>
    <p:sldId id="412" r:id="rId71"/>
    <p:sldId id="416" r:id="rId72"/>
    <p:sldId id="413" r:id="rId73"/>
    <p:sldId id="417" r:id="rId74"/>
    <p:sldId id="414" r:id="rId75"/>
    <p:sldId id="372" r:id="rId76"/>
    <p:sldId id="373" r:id="rId77"/>
    <p:sldId id="418" r:id="rId78"/>
    <p:sldId id="426" r:id="rId79"/>
    <p:sldId id="422" r:id="rId80"/>
    <p:sldId id="429" r:id="rId81"/>
    <p:sldId id="430" r:id="rId82"/>
    <p:sldId id="374" r:id="rId83"/>
    <p:sldId id="375" r:id="rId84"/>
    <p:sldId id="427" r:id="rId85"/>
    <p:sldId id="428" r:id="rId86"/>
    <p:sldId id="376" r:id="rId87"/>
    <p:sldId id="377" r:id="rId88"/>
    <p:sldId id="378" r:id="rId89"/>
    <p:sldId id="379" r:id="rId90"/>
    <p:sldId id="380" r:id="rId91"/>
    <p:sldId id="423" r:id="rId92"/>
    <p:sldId id="424" r:id="rId93"/>
    <p:sldId id="425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05" r:id="rId119"/>
    <p:sldId id="406" r:id="rId120"/>
    <p:sldId id="407" r:id="rId121"/>
    <p:sldId id="408" r:id="rId122"/>
    <p:sldId id="409" r:id="rId123"/>
    <p:sldId id="410" r:id="rId124"/>
    <p:sldId id="432" r:id="rId125"/>
    <p:sldId id="433" r:id="rId126"/>
    <p:sldId id="280" r:id="rId127"/>
    <p:sldId id="281" r:id="rId12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배달의민족 주아" panose="02020603020101020101" pitchFamily="18" charset="-127"/>
        <a:ea typeface="배달의민족 주아" panose="0202060302010102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4BF"/>
    <a:srgbClr val="06D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>
      <p:cViewPr varScale="1">
        <p:scale>
          <a:sx n="119" d="100"/>
          <a:sy n="119" d="100"/>
        </p:scale>
        <p:origin x="169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ABC86F1-A773-4CA6-B4D9-6DA35E9C42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E9383F-0F3F-4836-AC66-7A28D60BB2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C295B01-6AA4-4FE7-BE65-D73984C1F957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170660FE-C49B-4949-A624-C2545AA2A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3CAAFDB7-EC6C-4323-ADD6-9FF5CD7B0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078A1-EBA8-48BA-A08F-9AD5420C73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3071C-8163-438F-88C0-13D8415DC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D7812DD-E21A-4FDE-A45A-6605A3A11C7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CFB1B4FC-2086-470B-8FBE-8EA1D204A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BF37BF6B-3CA2-4A9C-84B0-67506EADE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E74CDD34-9087-42F9-A77E-74304259A5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30DFEEC8-E3B8-439E-83A4-3C96E2843979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슬라이드 이미지 개체 틀 1">
            <a:extLst>
              <a:ext uri="{FF2B5EF4-FFF2-40B4-BE49-F238E27FC236}">
                <a16:creationId xmlns:a16="http://schemas.microsoft.com/office/drawing/2014/main" id="{AB0C599A-CC92-436D-95C2-388BF475A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슬라이드 노트 개체 틀 2">
            <a:extLst>
              <a:ext uri="{FF2B5EF4-FFF2-40B4-BE49-F238E27FC236}">
                <a16:creationId xmlns:a16="http://schemas.microsoft.com/office/drawing/2014/main" id="{3349C947-E5E9-4702-8E02-193BE2A314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0356" name="슬라이드 번호 개체 틀 3">
            <a:extLst>
              <a:ext uri="{FF2B5EF4-FFF2-40B4-BE49-F238E27FC236}">
                <a16:creationId xmlns:a16="http://schemas.microsoft.com/office/drawing/2014/main" id="{C8EFA2D5-6485-4647-A65F-D1A3ABE9F2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37F4F08-F686-43BC-9D66-447D85708AB6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>
            <a:extLst>
              <a:ext uri="{FF2B5EF4-FFF2-40B4-BE49-F238E27FC236}">
                <a16:creationId xmlns:a16="http://schemas.microsoft.com/office/drawing/2014/main" id="{E4859B43-19D0-484D-A8B1-DD8392817C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슬라이드 노트 개체 틀 2">
            <a:extLst>
              <a:ext uri="{FF2B5EF4-FFF2-40B4-BE49-F238E27FC236}">
                <a16:creationId xmlns:a16="http://schemas.microsoft.com/office/drawing/2014/main" id="{9537A9BB-D137-473E-94D7-EB56BE421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1380" name="슬라이드 번호 개체 틀 3">
            <a:extLst>
              <a:ext uri="{FF2B5EF4-FFF2-40B4-BE49-F238E27FC236}">
                <a16:creationId xmlns:a16="http://schemas.microsoft.com/office/drawing/2014/main" id="{F0141834-DAB0-4209-B530-C845D52D08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B4D95533-EC71-4EEA-BFA5-4387B9238BAF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8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>
            <a:extLst>
              <a:ext uri="{FF2B5EF4-FFF2-40B4-BE49-F238E27FC236}">
                <a16:creationId xmlns:a16="http://schemas.microsoft.com/office/drawing/2014/main" id="{09DEA8D2-8FE9-436D-B62E-6F1C845A6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>
            <a:extLst>
              <a:ext uri="{FF2B5EF4-FFF2-40B4-BE49-F238E27FC236}">
                <a16:creationId xmlns:a16="http://schemas.microsoft.com/office/drawing/2014/main" id="{7C65A2B5-3C8F-4800-8AD1-AE94B1273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1924" name="슬라이드 번호 개체 틀 3">
            <a:extLst>
              <a:ext uri="{FF2B5EF4-FFF2-40B4-BE49-F238E27FC236}">
                <a16:creationId xmlns:a16="http://schemas.microsoft.com/office/drawing/2014/main" id="{AE93B78C-56E6-49E7-962E-8CB901FF50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24D5237D-87F8-4151-9AE9-883AD07ED93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74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>
            <a:extLst>
              <a:ext uri="{FF2B5EF4-FFF2-40B4-BE49-F238E27FC236}">
                <a16:creationId xmlns:a16="http://schemas.microsoft.com/office/drawing/2014/main" id="{A6AC3E88-2DC0-4352-B589-6529D84EB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>
            <a:extLst>
              <a:ext uri="{FF2B5EF4-FFF2-40B4-BE49-F238E27FC236}">
                <a16:creationId xmlns:a16="http://schemas.microsoft.com/office/drawing/2014/main" id="{4351649B-88BB-491C-9AA6-9BD6E58D1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3972" name="슬라이드 번호 개체 틀 3">
            <a:extLst>
              <a:ext uri="{FF2B5EF4-FFF2-40B4-BE49-F238E27FC236}">
                <a16:creationId xmlns:a16="http://schemas.microsoft.com/office/drawing/2014/main" id="{EECBC59C-074E-42E1-9E0C-7CB6FC5E60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7A268D2D-7164-4838-A592-B134BFE3508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466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2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7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>
            <a:extLst>
              <a:ext uri="{FF2B5EF4-FFF2-40B4-BE49-F238E27FC236}">
                <a16:creationId xmlns:a16="http://schemas.microsoft.com/office/drawing/2014/main" id="{3DB0E847-AA89-4264-A28E-78016F9D4B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>
            <a:extLst>
              <a:ext uri="{FF2B5EF4-FFF2-40B4-BE49-F238E27FC236}">
                <a16:creationId xmlns:a16="http://schemas.microsoft.com/office/drawing/2014/main" id="{C5646158-4960-4336-A7BC-655875B58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6020" name="슬라이드 번호 개체 틀 3">
            <a:extLst>
              <a:ext uri="{FF2B5EF4-FFF2-40B4-BE49-F238E27FC236}">
                <a16:creationId xmlns:a16="http://schemas.microsoft.com/office/drawing/2014/main" id="{5546BAF3-3948-41CF-BEE4-791A3CA2E7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1F4CAD0-BAD5-408D-9EB8-CBCA3AEE2981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76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>
            <a:extLst>
              <a:ext uri="{FF2B5EF4-FFF2-40B4-BE49-F238E27FC236}">
                <a16:creationId xmlns:a16="http://schemas.microsoft.com/office/drawing/2014/main" id="{AF267BA3-7C1D-4B75-8563-03A3A0A53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슬라이드 노트 개체 틀 2">
            <a:extLst>
              <a:ext uri="{FF2B5EF4-FFF2-40B4-BE49-F238E27FC236}">
                <a16:creationId xmlns:a16="http://schemas.microsoft.com/office/drawing/2014/main" id="{0AA3B2F7-13C9-426B-A72D-41A8287E8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8068" name="슬라이드 번호 개체 틀 3">
            <a:extLst>
              <a:ext uri="{FF2B5EF4-FFF2-40B4-BE49-F238E27FC236}">
                <a16:creationId xmlns:a16="http://schemas.microsoft.com/office/drawing/2014/main" id="{E6CE0DA8-EB89-4669-BB3A-00EA6D5B6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5F0312E0-E4DA-40C6-B3ED-C702B5A7C99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23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>
            <a:extLst>
              <a:ext uri="{FF2B5EF4-FFF2-40B4-BE49-F238E27FC236}">
                <a16:creationId xmlns:a16="http://schemas.microsoft.com/office/drawing/2014/main" id="{AFD43F5A-D01B-4447-B1EB-134EF168D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>
            <a:extLst>
              <a:ext uri="{FF2B5EF4-FFF2-40B4-BE49-F238E27FC236}">
                <a16:creationId xmlns:a16="http://schemas.microsoft.com/office/drawing/2014/main" id="{5758922B-1FC1-409B-BB4A-AFA6338F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90116" name="슬라이드 번호 개체 틀 3">
            <a:extLst>
              <a:ext uri="{FF2B5EF4-FFF2-40B4-BE49-F238E27FC236}">
                <a16:creationId xmlns:a16="http://schemas.microsoft.com/office/drawing/2014/main" id="{760D3601-AC13-41FC-AC74-17FD9441C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70F7E145-5514-4B37-A254-89512D7E1CD1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325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>
            <a:extLst>
              <a:ext uri="{FF2B5EF4-FFF2-40B4-BE49-F238E27FC236}">
                <a16:creationId xmlns:a16="http://schemas.microsoft.com/office/drawing/2014/main" id="{A219AB5A-7465-490E-A11C-FEE12BD7C9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>
            <a:extLst>
              <a:ext uri="{FF2B5EF4-FFF2-40B4-BE49-F238E27FC236}">
                <a16:creationId xmlns:a16="http://schemas.microsoft.com/office/drawing/2014/main" id="{F20E411A-E3E5-4F50-8E8D-00D2C4D92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92164" name="슬라이드 번호 개체 틀 3">
            <a:extLst>
              <a:ext uri="{FF2B5EF4-FFF2-40B4-BE49-F238E27FC236}">
                <a16:creationId xmlns:a16="http://schemas.microsoft.com/office/drawing/2014/main" id="{77881BCD-4478-47BE-A91A-E11BC7106D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514ACF66-90CA-4A50-892A-1FD628C16C7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53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15" name="Rectangle 263">
            <a:extLst>
              <a:ext uri="{FF2B5EF4-FFF2-40B4-BE49-F238E27FC236}">
                <a16:creationId xmlns:a16="http://schemas.microsoft.com/office/drawing/2014/main" id="{FFCF9D83-7AAA-4761-959C-7D811478A0F9}"/>
              </a:ext>
            </a:extLst>
          </p:cNvPr>
          <p:cNvSpPr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5016" name="Rectangle 264">
            <a:extLst>
              <a:ext uri="{FF2B5EF4-FFF2-40B4-BE49-F238E27FC236}">
                <a16:creationId xmlns:a16="http://schemas.microsoft.com/office/drawing/2014/main" id="{D1C96A6C-5BB1-4FC9-B548-E572173B21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79147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>
            <a:extLst>
              <a:ext uri="{FF2B5EF4-FFF2-40B4-BE49-F238E27FC236}">
                <a16:creationId xmlns:a16="http://schemas.microsoft.com/office/drawing/2014/main" id="{3B2F7802-E053-4407-9E03-B365630D8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슬라이드 노트 개체 틀 2">
            <a:extLst>
              <a:ext uri="{FF2B5EF4-FFF2-40B4-BE49-F238E27FC236}">
                <a16:creationId xmlns:a16="http://schemas.microsoft.com/office/drawing/2014/main" id="{E9F729DC-8511-4609-A047-2B76F7C3C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96260" name="슬라이드 번호 개체 틀 3">
            <a:extLst>
              <a:ext uri="{FF2B5EF4-FFF2-40B4-BE49-F238E27FC236}">
                <a16:creationId xmlns:a16="http://schemas.microsoft.com/office/drawing/2014/main" id="{A0D71758-ECE3-4A9F-9013-7D1F996F3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76E72F9-7AAB-4A7A-91F0-DE9936149C77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68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>
            <a:extLst>
              <a:ext uri="{FF2B5EF4-FFF2-40B4-BE49-F238E27FC236}">
                <a16:creationId xmlns:a16="http://schemas.microsoft.com/office/drawing/2014/main" id="{516E5948-4A52-48A9-8E2D-B9E823601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슬라이드 노트 개체 틀 2">
            <a:extLst>
              <a:ext uri="{FF2B5EF4-FFF2-40B4-BE49-F238E27FC236}">
                <a16:creationId xmlns:a16="http://schemas.microsoft.com/office/drawing/2014/main" id="{F1E14A3F-5789-435D-8431-EB201AE28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99332" name="슬라이드 번호 개체 틀 3">
            <a:extLst>
              <a:ext uri="{FF2B5EF4-FFF2-40B4-BE49-F238E27FC236}">
                <a16:creationId xmlns:a16="http://schemas.microsoft.com/office/drawing/2014/main" id="{311BF5A0-FCA7-472A-ACC7-661FAE8C6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29418D90-0E87-4DDC-A0CB-EA6C5216DEC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35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>
            <a:extLst>
              <a:ext uri="{FF2B5EF4-FFF2-40B4-BE49-F238E27FC236}">
                <a16:creationId xmlns:a16="http://schemas.microsoft.com/office/drawing/2014/main" id="{0E8586A7-6C6E-4BDC-A52B-0B9A30D41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슬라이드 노트 개체 틀 2">
            <a:extLst>
              <a:ext uri="{FF2B5EF4-FFF2-40B4-BE49-F238E27FC236}">
                <a16:creationId xmlns:a16="http://schemas.microsoft.com/office/drawing/2014/main" id="{E78DAD3D-2E60-45F4-9850-30A5FA419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1380" name="슬라이드 번호 개체 틀 3">
            <a:extLst>
              <a:ext uri="{FF2B5EF4-FFF2-40B4-BE49-F238E27FC236}">
                <a16:creationId xmlns:a16="http://schemas.microsoft.com/office/drawing/2014/main" id="{579F4A88-13E3-4887-817A-1D501454D8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2E358F8A-283E-4B39-B3BF-59D18D4F9FD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507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>
            <a:extLst>
              <a:ext uri="{FF2B5EF4-FFF2-40B4-BE49-F238E27FC236}">
                <a16:creationId xmlns:a16="http://schemas.microsoft.com/office/drawing/2014/main" id="{BA5BF92A-2870-4621-8D9E-D7D55B0F4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슬라이드 노트 개체 틀 2">
            <a:extLst>
              <a:ext uri="{FF2B5EF4-FFF2-40B4-BE49-F238E27FC236}">
                <a16:creationId xmlns:a16="http://schemas.microsoft.com/office/drawing/2014/main" id="{7B3C05FD-BA8C-46F5-AC21-35ED3B3E4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3428" name="슬라이드 번호 개체 틀 3">
            <a:extLst>
              <a:ext uri="{FF2B5EF4-FFF2-40B4-BE49-F238E27FC236}">
                <a16:creationId xmlns:a16="http://schemas.microsoft.com/office/drawing/2014/main" id="{B0621E9F-5597-4DD8-819E-40E0530A0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01BFE75B-C9C8-4061-B260-3A3B3FC70C2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43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>
            <a:extLst>
              <a:ext uri="{FF2B5EF4-FFF2-40B4-BE49-F238E27FC236}">
                <a16:creationId xmlns:a16="http://schemas.microsoft.com/office/drawing/2014/main" id="{A1A119C2-6550-4061-99C5-E135FC45D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슬라이드 노트 개체 틀 2">
            <a:extLst>
              <a:ext uri="{FF2B5EF4-FFF2-40B4-BE49-F238E27FC236}">
                <a16:creationId xmlns:a16="http://schemas.microsoft.com/office/drawing/2014/main" id="{D9E2AC79-5148-4268-B2A1-88D9E3F4B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5476" name="슬라이드 번호 개체 틀 3">
            <a:extLst>
              <a:ext uri="{FF2B5EF4-FFF2-40B4-BE49-F238E27FC236}">
                <a16:creationId xmlns:a16="http://schemas.microsoft.com/office/drawing/2014/main" id="{319B4CFE-2B50-4061-9F4D-44BC03889E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3FB168C6-4A32-4B8C-8725-26788CB20577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818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84A08CFE-9A20-4E91-97CF-CE11E383B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EBF481CF-50EA-4B2B-B488-F4386AEE1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22F029D3-B3D9-4C70-9AAC-E9BC6A6C4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A1E433F9-E1A8-4FA5-A771-143AD9AB71D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87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>
            <a:extLst>
              <a:ext uri="{FF2B5EF4-FFF2-40B4-BE49-F238E27FC236}">
                <a16:creationId xmlns:a16="http://schemas.microsoft.com/office/drawing/2014/main" id="{CDC2B64C-D4A9-4C4A-A4B9-038067A1D5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슬라이드 노트 개체 틀 2">
            <a:extLst>
              <a:ext uri="{FF2B5EF4-FFF2-40B4-BE49-F238E27FC236}">
                <a16:creationId xmlns:a16="http://schemas.microsoft.com/office/drawing/2014/main" id="{2CE22751-DD14-4C70-8A25-A488692F7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9572" name="슬라이드 번호 개체 틀 3">
            <a:extLst>
              <a:ext uri="{FF2B5EF4-FFF2-40B4-BE49-F238E27FC236}">
                <a16:creationId xmlns:a16="http://schemas.microsoft.com/office/drawing/2014/main" id="{A201A403-7495-4508-8F97-31F5E218C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B7604A67-C68D-412E-A8F3-683CEA542F58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049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>
            <a:extLst>
              <a:ext uri="{FF2B5EF4-FFF2-40B4-BE49-F238E27FC236}">
                <a16:creationId xmlns:a16="http://schemas.microsoft.com/office/drawing/2014/main" id="{C21A03A6-1A79-4E62-A437-1B910369B1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슬라이드 노트 개체 틀 2">
            <a:extLst>
              <a:ext uri="{FF2B5EF4-FFF2-40B4-BE49-F238E27FC236}">
                <a16:creationId xmlns:a16="http://schemas.microsoft.com/office/drawing/2014/main" id="{1A9BE181-06C4-4AA6-8D23-61B9BC1FC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1620" name="슬라이드 번호 개체 틀 3">
            <a:extLst>
              <a:ext uri="{FF2B5EF4-FFF2-40B4-BE49-F238E27FC236}">
                <a16:creationId xmlns:a16="http://schemas.microsoft.com/office/drawing/2014/main" id="{B0FD7004-C283-4F0D-A358-7731A4D07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E4708C8-0A6F-4AEC-8224-620673ECD6FB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33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>
            <a:extLst>
              <a:ext uri="{FF2B5EF4-FFF2-40B4-BE49-F238E27FC236}">
                <a16:creationId xmlns:a16="http://schemas.microsoft.com/office/drawing/2014/main" id="{8060FA5F-71B5-4CC6-869C-6E523A517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슬라이드 노트 개체 틀 2">
            <a:extLst>
              <a:ext uri="{FF2B5EF4-FFF2-40B4-BE49-F238E27FC236}">
                <a16:creationId xmlns:a16="http://schemas.microsoft.com/office/drawing/2014/main" id="{769BB0F4-45D9-4678-9D56-576E0FABA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3668" name="슬라이드 번호 개체 틀 3">
            <a:extLst>
              <a:ext uri="{FF2B5EF4-FFF2-40B4-BE49-F238E27FC236}">
                <a16:creationId xmlns:a16="http://schemas.microsoft.com/office/drawing/2014/main" id="{0A6FC488-DC70-4649-92FF-BFAE9FA811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A7C469A1-E7AF-44F9-AAD5-CBD3FEBD170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9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>
            <a:extLst>
              <a:ext uri="{FF2B5EF4-FFF2-40B4-BE49-F238E27FC236}">
                <a16:creationId xmlns:a16="http://schemas.microsoft.com/office/drawing/2014/main" id="{95939B3C-7DAB-44F6-B796-09350983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슬라이드 노트 개체 틀 2">
            <a:extLst>
              <a:ext uri="{FF2B5EF4-FFF2-40B4-BE49-F238E27FC236}">
                <a16:creationId xmlns:a16="http://schemas.microsoft.com/office/drawing/2014/main" id="{D1AD3EB3-1FBF-45F2-AD98-8AB77C27C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5716" name="슬라이드 번호 개체 틀 3">
            <a:extLst>
              <a:ext uri="{FF2B5EF4-FFF2-40B4-BE49-F238E27FC236}">
                <a16:creationId xmlns:a16="http://schemas.microsoft.com/office/drawing/2014/main" id="{3EF2792E-FCCA-4B2E-A555-98BEF229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3B639C35-DB1C-4CA1-B05A-4F3542004A3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39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15" name="Rectangle 263">
            <a:extLst>
              <a:ext uri="{FF2B5EF4-FFF2-40B4-BE49-F238E27FC236}">
                <a16:creationId xmlns:a16="http://schemas.microsoft.com/office/drawing/2014/main" id="{FFCF9D83-7AAA-4761-959C-7D811478A0F9}"/>
              </a:ext>
            </a:extLst>
          </p:cNvPr>
          <p:cNvSpPr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5016" name="Rectangle 264">
            <a:extLst>
              <a:ext uri="{FF2B5EF4-FFF2-40B4-BE49-F238E27FC236}">
                <a16:creationId xmlns:a16="http://schemas.microsoft.com/office/drawing/2014/main" id="{D1C96A6C-5BB1-4FC9-B548-E572173B21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42440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>
            <a:extLst>
              <a:ext uri="{FF2B5EF4-FFF2-40B4-BE49-F238E27FC236}">
                <a16:creationId xmlns:a16="http://schemas.microsoft.com/office/drawing/2014/main" id="{368BF2FB-1A4B-41AB-96D3-939E68BFF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슬라이드 노트 개체 틀 2">
            <a:extLst>
              <a:ext uri="{FF2B5EF4-FFF2-40B4-BE49-F238E27FC236}">
                <a16:creationId xmlns:a16="http://schemas.microsoft.com/office/drawing/2014/main" id="{0CBD6A4C-E2EB-4B59-95C8-6CBBAC00A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7764" name="슬라이드 번호 개체 틀 3">
            <a:extLst>
              <a:ext uri="{FF2B5EF4-FFF2-40B4-BE49-F238E27FC236}">
                <a16:creationId xmlns:a16="http://schemas.microsoft.com/office/drawing/2014/main" id="{EF5B5A98-4779-4FB9-8EE4-34D3A514A0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F499FA7-5F88-4269-BA3C-695BBA22CB8E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879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>
            <a:extLst>
              <a:ext uri="{FF2B5EF4-FFF2-40B4-BE49-F238E27FC236}">
                <a16:creationId xmlns:a16="http://schemas.microsoft.com/office/drawing/2014/main" id="{B13AF80B-CF1B-4427-9C3D-01BFEE4E95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>
            <a:extLst>
              <a:ext uri="{FF2B5EF4-FFF2-40B4-BE49-F238E27FC236}">
                <a16:creationId xmlns:a16="http://schemas.microsoft.com/office/drawing/2014/main" id="{37596BF4-B264-406E-B3D1-E8A80B729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9812" name="슬라이드 번호 개체 틀 3">
            <a:extLst>
              <a:ext uri="{FF2B5EF4-FFF2-40B4-BE49-F238E27FC236}">
                <a16:creationId xmlns:a16="http://schemas.microsoft.com/office/drawing/2014/main" id="{7FF9995B-E00A-42C6-B1CF-EBC3A9A81F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129774EC-0ABB-417E-A000-0CB9BE64A076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65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>
            <a:extLst>
              <a:ext uri="{FF2B5EF4-FFF2-40B4-BE49-F238E27FC236}">
                <a16:creationId xmlns:a16="http://schemas.microsoft.com/office/drawing/2014/main" id="{D7F0E2BD-2ED9-46AE-B0CB-859DF0005A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슬라이드 노트 개체 틀 2">
            <a:extLst>
              <a:ext uri="{FF2B5EF4-FFF2-40B4-BE49-F238E27FC236}">
                <a16:creationId xmlns:a16="http://schemas.microsoft.com/office/drawing/2014/main" id="{41D6D116-9C05-4184-AC65-FDCB73E81D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21860" name="슬라이드 번호 개체 틀 3">
            <a:extLst>
              <a:ext uri="{FF2B5EF4-FFF2-40B4-BE49-F238E27FC236}">
                <a16:creationId xmlns:a16="http://schemas.microsoft.com/office/drawing/2014/main" id="{51323DB1-EF39-4436-8063-205D83699D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B80AA6EF-3014-4F6E-8E1F-C46BCAF989EE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880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>
            <a:extLst>
              <a:ext uri="{FF2B5EF4-FFF2-40B4-BE49-F238E27FC236}">
                <a16:creationId xmlns:a16="http://schemas.microsoft.com/office/drawing/2014/main" id="{1A32ABD6-B559-455D-B08F-9C3D86B588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슬라이드 노트 개체 틀 2">
            <a:extLst>
              <a:ext uri="{FF2B5EF4-FFF2-40B4-BE49-F238E27FC236}">
                <a16:creationId xmlns:a16="http://schemas.microsoft.com/office/drawing/2014/main" id="{C2B7195B-A41F-4546-ACE2-83039E881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23908" name="슬라이드 번호 개체 틀 3">
            <a:extLst>
              <a:ext uri="{FF2B5EF4-FFF2-40B4-BE49-F238E27FC236}">
                <a16:creationId xmlns:a16="http://schemas.microsoft.com/office/drawing/2014/main" id="{61D481BB-0BA6-4566-A9AC-0E72338844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43D5F60A-84F7-45A8-980A-E8DB9D09AB2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95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>
            <a:extLst>
              <a:ext uri="{FF2B5EF4-FFF2-40B4-BE49-F238E27FC236}">
                <a16:creationId xmlns:a16="http://schemas.microsoft.com/office/drawing/2014/main" id="{3FB967CE-794D-456C-8C55-2877986D4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슬라이드 노트 개체 틀 2">
            <a:extLst>
              <a:ext uri="{FF2B5EF4-FFF2-40B4-BE49-F238E27FC236}">
                <a16:creationId xmlns:a16="http://schemas.microsoft.com/office/drawing/2014/main" id="{13B2DF4B-407E-4CDD-95EB-C7F9C94AE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25956" name="슬라이드 번호 개체 틀 3">
            <a:extLst>
              <a:ext uri="{FF2B5EF4-FFF2-40B4-BE49-F238E27FC236}">
                <a16:creationId xmlns:a16="http://schemas.microsoft.com/office/drawing/2014/main" id="{BD397092-49AD-4F09-B3C2-614D5F3D4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A6A4F953-6C52-46DD-9B1A-5D1F37950640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695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>
            <a:extLst>
              <a:ext uri="{FF2B5EF4-FFF2-40B4-BE49-F238E27FC236}">
                <a16:creationId xmlns:a16="http://schemas.microsoft.com/office/drawing/2014/main" id="{CF6FF6BE-9336-47D0-BF47-81E66CEF2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슬라이드 노트 개체 틀 2">
            <a:extLst>
              <a:ext uri="{FF2B5EF4-FFF2-40B4-BE49-F238E27FC236}">
                <a16:creationId xmlns:a16="http://schemas.microsoft.com/office/drawing/2014/main" id="{C0674B31-1E6B-419B-B27A-1908A7D77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28004" name="슬라이드 번호 개체 틀 3">
            <a:extLst>
              <a:ext uri="{FF2B5EF4-FFF2-40B4-BE49-F238E27FC236}">
                <a16:creationId xmlns:a16="http://schemas.microsoft.com/office/drawing/2014/main" id="{2E4A1207-CF33-4FAF-ADC9-CF2487E16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3CFDF0B8-DE48-48D7-B8AE-A31FA812F278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146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>
            <a:extLst>
              <a:ext uri="{FF2B5EF4-FFF2-40B4-BE49-F238E27FC236}">
                <a16:creationId xmlns:a16="http://schemas.microsoft.com/office/drawing/2014/main" id="{D1EDEC74-5578-4817-872B-888B221E5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슬라이드 노트 개체 틀 2">
            <a:extLst>
              <a:ext uri="{FF2B5EF4-FFF2-40B4-BE49-F238E27FC236}">
                <a16:creationId xmlns:a16="http://schemas.microsoft.com/office/drawing/2014/main" id="{D2FFC45C-5408-43F7-82E1-223845F18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0052" name="슬라이드 번호 개체 틀 3">
            <a:extLst>
              <a:ext uri="{FF2B5EF4-FFF2-40B4-BE49-F238E27FC236}">
                <a16:creationId xmlns:a16="http://schemas.microsoft.com/office/drawing/2014/main" id="{0777FB7E-5912-4AD4-84DC-85CCFFEEF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D97CE00E-A2BC-4821-8A83-C76D9A866C9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51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>
            <a:extLst>
              <a:ext uri="{FF2B5EF4-FFF2-40B4-BE49-F238E27FC236}">
                <a16:creationId xmlns:a16="http://schemas.microsoft.com/office/drawing/2014/main" id="{741A6D96-4A0E-4F13-BFD4-73F11F3E73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슬라이드 노트 개체 틀 2">
            <a:extLst>
              <a:ext uri="{FF2B5EF4-FFF2-40B4-BE49-F238E27FC236}">
                <a16:creationId xmlns:a16="http://schemas.microsoft.com/office/drawing/2014/main" id="{2ADA4310-B698-4BB9-BBFD-6F4018775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2100" name="슬라이드 번호 개체 틀 3">
            <a:extLst>
              <a:ext uri="{FF2B5EF4-FFF2-40B4-BE49-F238E27FC236}">
                <a16:creationId xmlns:a16="http://schemas.microsoft.com/office/drawing/2014/main" id="{B83AE90F-092B-478E-8976-B2949284E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CC7F80FD-F52C-478A-8870-59416695D591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335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>
            <a:extLst>
              <a:ext uri="{FF2B5EF4-FFF2-40B4-BE49-F238E27FC236}">
                <a16:creationId xmlns:a16="http://schemas.microsoft.com/office/drawing/2014/main" id="{29ABD6B6-6A63-48F2-B6F5-1AE9D4476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슬라이드 노트 개체 틀 2">
            <a:extLst>
              <a:ext uri="{FF2B5EF4-FFF2-40B4-BE49-F238E27FC236}">
                <a16:creationId xmlns:a16="http://schemas.microsoft.com/office/drawing/2014/main" id="{1390D0B9-4F74-4DF5-88CB-28573880F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4148" name="슬라이드 번호 개체 틀 3">
            <a:extLst>
              <a:ext uri="{FF2B5EF4-FFF2-40B4-BE49-F238E27FC236}">
                <a16:creationId xmlns:a16="http://schemas.microsoft.com/office/drawing/2014/main" id="{FE8EA7AD-7982-4265-BFD9-2B6C32AC8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2BE87EE-1D92-4E9B-A02C-BC2569FF043B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388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>
            <a:extLst>
              <a:ext uri="{FF2B5EF4-FFF2-40B4-BE49-F238E27FC236}">
                <a16:creationId xmlns:a16="http://schemas.microsoft.com/office/drawing/2014/main" id="{F7DC4D1B-44CF-494A-985F-AD799568B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슬라이드 노트 개체 틀 2">
            <a:extLst>
              <a:ext uri="{FF2B5EF4-FFF2-40B4-BE49-F238E27FC236}">
                <a16:creationId xmlns:a16="http://schemas.microsoft.com/office/drawing/2014/main" id="{8A68AC61-8CD6-4534-8DF5-0874E16EC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6196" name="슬라이드 번호 개체 틀 3">
            <a:extLst>
              <a:ext uri="{FF2B5EF4-FFF2-40B4-BE49-F238E27FC236}">
                <a16:creationId xmlns:a16="http://schemas.microsoft.com/office/drawing/2014/main" id="{DBE4BAB3-B921-4BA5-8BAA-637E977EC6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52C0A88D-D824-448F-9FCA-4E4E3DBC8D9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04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7" name="Rectangle 775">
            <a:extLst>
              <a:ext uri="{FF2B5EF4-FFF2-40B4-BE49-F238E27FC236}">
                <a16:creationId xmlns:a16="http://schemas.microsoft.com/office/drawing/2014/main" id="{8E638A65-3EAB-4716-B297-3BCB6FA7D7FF}"/>
              </a:ext>
            </a:extLst>
          </p:cNvPr>
          <p:cNvSpPr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5528" name="Rectangle 776">
            <a:extLst>
              <a:ext uri="{FF2B5EF4-FFF2-40B4-BE49-F238E27FC236}">
                <a16:creationId xmlns:a16="http://schemas.microsoft.com/office/drawing/2014/main" id="{348C933C-4029-4D2B-A6BF-41D7536070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30594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슬라이드 이미지 개체 틀 1">
            <a:extLst>
              <a:ext uri="{FF2B5EF4-FFF2-40B4-BE49-F238E27FC236}">
                <a16:creationId xmlns:a16="http://schemas.microsoft.com/office/drawing/2014/main" id="{A8207BF5-E898-4910-9EB1-EF78F20C96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슬라이드 노트 개체 틀 2">
            <a:extLst>
              <a:ext uri="{FF2B5EF4-FFF2-40B4-BE49-F238E27FC236}">
                <a16:creationId xmlns:a16="http://schemas.microsoft.com/office/drawing/2014/main" id="{78767FAA-3D78-4821-9B8E-ABE85CCAE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8244" name="슬라이드 번호 개체 틀 3">
            <a:extLst>
              <a:ext uri="{FF2B5EF4-FFF2-40B4-BE49-F238E27FC236}">
                <a16:creationId xmlns:a16="http://schemas.microsoft.com/office/drawing/2014/main" id="{BAA6AB43-39A2-49CC-9E2B-FD4026C95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7D387073-A3C5-480B-9FDF-A6E0E09A6A6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631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슬라이드 이미지 개체 틀 1">
            <a:extLst>
              <a:ext uri="{FF2B5EF4-FFF2-40B4-BE49-F238E27FC236}">
                <a16:creationId xmlns:a16="http://schemas.microsoft.com/office/drawing/2014/main" id="{BC443633-9B69-47C0-A592-9FEAA2AFC4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슬라이드 노트 개체 틀 2">
            <a:extLst>
              <a:ext uri="{FF2B5EF4-FFF2-40B4-BE49-F238E27FC236}">
                <a16:creationId xmlns:a16="http://schemas.microsoft.com/office/drawing/2014/main" id="{9CE74926-5E27-47C3-AEB6-F5965F23C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0292" name="슬라이드 번호 개체 틀 3">
            <a:extLst>
              <a:ext uri="{FF2B5EF4-FFF2-40B4-BE49-F238E27FC236}">
                <a16:creationId xmlns:a16="http://schemas.microsoft.com/office/drawing/2014/main" id="{F6A278CF-1BCB-4192-9239-BCD5B63D2B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1916772-2B37-45E4-A5D2-AC5AA986E9D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638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슬라이드 이미지 개체 틀 1">
            <a:extLst>
              <a:ext uri="{FF2B5EF4-FFF2-40B4-BE49-F238E27FC236}">
                <a16:creationId xmlns:a16="http://schemas.microsoft.com/office/drawing/2014/main" id="{6ECCCD86-53D5-44E1-9324-3CF8F0262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슬라이드 노트 개체 틀 2">
            <a:extLst>
              <a:ext uri="{FF2B5EF4-FFF2-40B4-BE49-F238E27FC236}">
                <a16:creationId xmlns:a16="http://schemas.microsoft.com/office/drawing/2014/main" id="{4C2C006A-A9F2-41E4-9F90-FFF6A4ABFD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2340" name="슬라이드 번호 개체 틀 3">
            <a:extLst>
              <a:ext uri="{FF2B5EF4-FFF2-40B4-BE49-F238E27FC236}">
                <a16:creationId xmlns:a16="http://schemas.microsoft.com/office/drawing/2014/main" id="{A7EB845B-4527-4C67-B4F5-5D385A0712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F5F654E-6E87-4191-8C07-8F630588A77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975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슬라이드 이미지 개체 틀 1">
            <a:extLst>
              <a:ext uri="{FF2B5EF4-FFF2-40B4-BE49-F238E27FC236}">
                <a16:creationId xmlns:a16="http://schemas.microsoft.com/office/drawing/2014/main" id="{28DF81BD-7F89-4E5C-976E-A11641DF4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슬라이드 노트 개체 틀 2">
            <a:extLst>
              <a:ext uri="{FF2B5EF4-FFF2-40B4-BE49-F238E27FC236}">
                <a16:creationId xmlns:a16="http://schemas.microsoft.com/office/drawing/2014/main" id="{82FF49E8-073E-472D-B08E-39C79B66F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4388" name="슬라이드 번호 개체 틀 3">
            <a:extLst>
              <a:ext uri="{FF2B5EF4-FFF2-40B4-BE49-F238E27FC236}">
                <a16:creationId xmlns:a16="http://schemas.microsoft.com/office/drawing/2014/main" id="{8A38873C-AA27-4850-8238-7FFA474127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F0C777FA-9570-43B4-8ED7-C06ECEC2B1F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672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이미지 개체 틀 1">
            <a:extLst>
              <a:ext uri="{FF2B5EF4-FFF2-40B4-BE49-F238E27FC236}">
                <a16:creationId xmlns:a16="http://schemas.microsoft.com/office/drawing/2014/main" id="{7141B9B1-F67E-4825-B1AE-7CCC185735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슬라이드 노트 개체 틀 2">
            <a:extLst>
              <a:ext uri="{FF2B5EF4-FFF2-40B4-BE49-F238E27FC236}">
                <a16:creationId xmlns:a16="http://schemas.microsoft.com/office/drawing/2014/main" id="{A6BF9521-C803-4E66-9D29-E1EABA7198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7460" name="슬라이드 번호 개체 틀 3">
            <a:extLst>
              <a:ext uri="{FF2B5EF4-FFF2-40B4-BE49-F238E27FC236}">
                <a16:creationId xmlns:a16="http://schemas.microsoft.com/office/drawing/2014/main" id="{A72E9F18-9106-4422-95DA-6864721D8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64DE2264-815F-4911-B9A4-D8E8DD9631C7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257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>
            <a:extLst>
              <a:ext uri="{FF2B5EF4-FFF2-40B4-BE49-F238E27FC236}">
                <a16:creationId xmlns:a16="http://schemas.microsoft.com/office/drawing/2014/main" id="{2D0614B1-09B4-40C9-8CD3-4C1FFC8DC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슬라이드 노트 개체 틀 2">
            <a:extLst>
              <a:ext uri="{FF2B5EF4-FFF2-40B4-BE49-F238E27FC236}">
                <a16:creationId xmlns:a16="http://schemas.microsoft.com/office/drawing/2014/main" id="{150511DE-A1CE-4D9A-9626-E1B410541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50532" name="슬라이드 번호 개체 틀 3">
            <a:extLst>
              <a:ext uri="{FF2B5EF4-FFF2-40B4-BE49-F238E27FC236}">
                <a16:creationId xmlns:a16="http://schemas.microsoft.com/office/drawing/2014/main" id="{29999BF8-5EBA-4033-A751-125750E97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3A537D6-50FB-4309-8B19-54506A481BC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71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C3404726-E341-497B-A26F-E135CA34F6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D17CB959-347E-4071-8D58-9C4B549E0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34DCE024-B6A4-4FB9-9DAC-076D17942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24EAD595-743A-4536-AC11-8BDFD1AB90F0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34878986-F5DA-4BCA-AF79-09BC0BA4F6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C15FBDE7-D05F-4894-A7C8-540869E5D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C60FD595-6211-453A-BBF6-814FE7E792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2C3516B8-D9E5-40C5-969D-701411D6B4EC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0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25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51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825082ED-2434-4D74-96FE-746DD4226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153B50AD-1F6C-4E7B-83F0-547F1EB9C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DC781BCC-7FEE-4319-971F-BA4F07276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fld id="{88AD3CEB-AF31-4BDB-B03C-6DBBAFDE4B2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34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087120-C08D-4BB7-AFA5-00C2447EB85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22E9052-7F45-43A3-ADB4-861CBD6A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fld id="{A1D2F998-1396-4491-924B-356F478AC245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B6B6DBB-D304-4C4C-8650-C28C459F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83FDAD8-F84B-4034-8942-447D10D4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3BD8A-7CCC-4347-B41A-B8B6B2530E0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8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E4D85-22B6-477A-BA92-C94EB9E9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DC268-9BC0-4CFB-AFA5-AC880F3FB484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EA0F-03A9-4DFF-A70D-ACB3CD2F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32E50-D2F8-4B88-888B-B52BB782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FB451-6D9C-4B0D-A004-86537440A20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2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7A67D-3825-42BA-B7F5-248D44C7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6F55-69B5-4A3C-9E3B-16FFC780EBA8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5AB9A-707F-414B-8D2F-9F6AE73AF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B4C3D-A188-4B5C-AE1B-B798679E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A9CFF-07AC-4533-A6F8-B09314AD83C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74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CBEFE-F105-4D18-99CE-92279443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D7EC27BE-B36A-4FCD-B1A8-26B2D56F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BD5B6-67C3-4960-987C-48A4562880DC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D51C382F-56E8-4731-A23C-AAA60B96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EEB2AC4-C17F-4C00-B614-92D5CD65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B49B49-8CA1-44AE-AAD3-5B6061F6FC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0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6A3B5E-2157-47AE-B3A3-60ADF6534F4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F1D99B1-E06C-440B-986D-40841BB9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fld id="{124A20D9-B96E-450D-A538-46C907B5190A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2C52AA8-0B8B-4798-8C01-2268E43D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9284C68-FF81-4FA1-9AC4-5F1FA64B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6364A-BE87-4270-8E50-79F02A70BA3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4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0BA99-BCB8-430E-9B1E-14C0D337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F091A-4407-4D1F-BDF2-B9346AE0C784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F6011-5056-4B03-85EA-BABDA074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13021-4605-4D10-97DD-42B5F691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8EC84-AA86-42A9-B643-C07D84632E2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039EAF2-1336-4A58-829A-B4AABE60671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4">
            <a:extLst>
              <a:ext uri="{FF2B5EF4-FFF2-40B4-BE49-F238E27FC236}">
                <a16:creationId xmlns:a16="http://schemas.microsoft.com/office/drawing/2014/main" id="{54334AA1-8579-4EB9-A6AF-1ABF6D0C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fld id="{6C7DCC8B-39FF-4DA1-8E02-F4D3B2D4157C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7" name="바닥글 개체 틀 5">
            <a:extLst>
              <a:ext uri="{FF2B5EF4-FFF2-40B4-BE49-F238E27FC236}">
                <a16:creationId xmlns:a16="http://schemas.microsoft.com/office/drawing/2014/main" id="{C407282E-C0BA-41E2-A717-40A1C892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39B930E8-0013-4D5B-887A-A8D8C4A9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55872C-37CD-4CDF-906B-43E360D687C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5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D0D02C-67FE-429F-AE0D-E1247CC7601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sz="16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sz="16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sz="1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sz="16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sz="16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날짜 개체 틀 6">
            <a:extLst>
              <a:ext uri="{FF2B5EF4-FFF2-40B4-BE49-F238E27FC236}">
                <a16:creationId xmlns:a16="http://schemas.microsoft.com/office/drawing/2014/main" id="{3998E008-40C5-49AF-9777-9DEC8CA0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fld id="{9292B0EE-E9F0-4E2F-9C2D-F4E5D392D2E4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9" name="바닥글 개체 틀 7">
            <a:extLst>
              <a:ext uri="{FF2B5EF4-FFF2-40B4-BE49-F238E27FC236}">
                <a16:creationId xmlns:a16="http://schemas.microsoft.com/office/drawing/2014/main" id="{50202512-B19C-4BD5-90C3-A53A5246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61BD6CED-4C8C-4909-9200-971F53AD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AE29F-08FB-48A4-9756-71FCA653A06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5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D65B04F-A0CD-4675-9997-877BE12D4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0FBD4-6B92-4A4A-A010-234A773C55CD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27B84358-A5D5-4AA3-BDB3-B89764C6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F9121BE-E3C0-41F0-B815-5E950A1A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815C53-9491-405B-91F0-ED2A859E62A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6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37ABA23-44A4-4BBD-8523-F09A4422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46E10-5E0D-4964-A8F1-E91ED1AFB061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9B020D23-6817-4DD6-8AB7-FFBE25DA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BD0C459-D657-4866-87AE-92A5EA1C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D0322-2EB1-4B13-AE24-29A87CCA636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5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sz="2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sz="20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1900ECE-AC9B-40BA-8E2A-04A37F1E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4E513-2395-44D1-B46B-CC01AF7AE94A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1576C7C-DD19-4061-834F-6C1533BE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BC86CA8-AEEF-4643-9718-933FBCDD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2F30E-7DF7-4D84-81D1-20AD7A29490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5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C02241F-60DB-4D6E-9B12-273054DE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EEF6C-FC0A-43AC-AD7E-23A6CE930158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9A0BA84-8FAC-472F-89ED-DCB024D8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9E32BBF-E3C4-450D-9C36-5C1F66DD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71EF3-6362-438F-8D72-C97F2EA30A6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1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43F7DFC-25C5-4318-AC4B-D889A11BACF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29" name="제목 개체 틀 1">
            <a:extLst>
              <a:ext uri="{FF2B5EF4-FFF2-40B4-BE49-F238E27FC236}">
                <a16:creationId xmlns:a16="http://schemas.microsoft.com/office/drawing/2014/main" id="{ED3951B3-5BCF-4951-9844-F98397BA8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0" name="텍스트 개체 틀 2">
            <a:extLst>
              <a:ext uri="{FF2B5EF4-FFF2-40B4-BE49-F238E27FC236}">
                <a16:creationId xmlns:a16="http://schemas.microsoft.com/office/drawing/2014/main" id="{F6351807-D00F-46E0-9C79-1DB79A727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7D4F8-96F7-437B-BE30-ED40B74BC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fld id="{75B75C89-7DC7-4806-8273-354D2055655B}" type="datetimeFigureOut">
              <a:rPr lang="ko-KR" altLang="en-US"/>
              <a:pPr>
                <a:defRPr/>
              </a:pPr>
              <a:t>2017-07-14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B19BF-C4A1-4EEC-88F8-779315261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1B3D9-906B-4CB7-A0B0-1E94CC077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chemeClr val="bg1"/>
                </a:solidFill>
              </a:defRPr>
            </a:lvl1pPr>
          </a:lstStyle>
          <a:p>
            <a:fld id="{23DEF109-5FD3-4E87-AD1F-5F7FC70F0A7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79" r:id="rId3"/>
    <p:sldLayoutId id="2147483688" r:id="rId4"/>
    <p:sldLayoutId id="214748368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9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배달의민족 주아" pitchFamily="18" charset="-127"/>
          <a:ea typeface="배달의민족 주아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4426C1-2485-4695-B60A-D078592DE1B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94000"/>
                  <a:lumOff val="6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FCB4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A82DC46-5C45-471D-B6AF-03743164097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2699792 w 9144000"/>
              <a:gd name="connsiteY0" fmla="*/ 2130425 h 6858000"/>
              <a:gd name="connsiteX1" fmla="*/ 2699792 w 9144000"/>
              <a:gd name="connsiteY1" fmla="*/ 3600450 h 6858000"/>
              <a:gd name="connsiteX2" fmla="*/ 6444208 w 9144000"/>
              <a:gd name="connsiteY2" fmla="*/ 3600450 h 6858000"/>
              <a:gd name="connsiteX3" fmla="*/ 6444208 w 9144000"/>
              <a:gd name="connsiteY3" fmla="*/ 2130425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2699792" y="2130425"/>
                </a:moveTo>
                <a:lnTo>
                  <a:pt x="2699792" y="3600450"/>
                </a:lnTo>
                <a:lnTo>
                  <a:pt x="6444208" y="3600450"/>
                </a:lnTo>
                <a:lnTo>
                  <a:pt x="6444208" y="2130425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11CFC5-0AEB-4ED5-AFA0-7F99EAF23E5A}"/>
              </a:ext>
            </a:extLst>
          </p:cNvPr>
          <p:cNvSpPr/>
          <p:nvPr/>
        </p:nvSpPr>
        <p:spPr>
          <a:xfrm>
            <a:off x="2738438" y="2171700"/>
            <a:ext cx="3671887" cy="13668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151" name="제목 1">
            <a:extLst>
              <a:ext uri="{FF2B5EF4-FFF2-40B4-BE49-F238E27FC236}">
                <a16:creationId xmlns:a16="http://schemas.microsoft.com/office/drawing/2014/main" id="{38D0924C-5523-4EE3-A6BF-44D924370E1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buengbueng</a:t>
            </a: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EDA843-27C9-41A5-8C95-2F7196581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9350" y="5060950"/>
            <a:ext cx="6400800" cy="1176338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김재욱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강승호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고혜민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김선호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이명훈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임지영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51907-71FE-4318-A180-DD463D0DF5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7_shape1">
            <a:extLst>
              <a:ext uri="{FF2B5EF4-FFF2-40B4-BE49-F238E27FC236}">
                <a16:creationId xmlns:a16="http://schemas.microsoft.com/office/drawing/2014/main" id="{1B62DAE2-389F-4588-B9BD-72D9E2C3F346}"/>
              </a:ext>
            </a:extLst>
          </p:cNvPr>
          <p:cNvSpPr/>
          <p:nvPr/>
        </p:nvSpPr>
        <p:spPr>
          <a:xfrm>
            <a:off x="323528" y="195922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요구사항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56CB6CE1-5CBA-481C-B247-7C34C2AA7D04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269" name="slide5_group1">
            <a:extLst>
              <a:ext uri="{FF2B5EF4-FFF2-40B4-BE49-F238E27FC236}">
                <a16:creationId xmlns:a16="http://schemas.microsoft.com/office/drawing/2014/main" id="{3500C72E-3C4B-4D8C-8C0A-82B3C7199548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8C56D5FD-9A60-47C0-96C3-7DCE346AC99A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7429086-5C5A-4430-AABC-8EFD11592A98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00274F5A-6CDE-40E9-A6B2-A7A66B9E5723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1FD14A1D-202B-43B6-A839-F41D63C10601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0DF3D4C7-7074-4C49-A1C6-EF01775D95A1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FC38F3A4-D77D-4B50-9FB5-C5FAF30C08A4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7762D1B9-3DB4-4BAB-8387-D57F0DFD711F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05D7694-9F94-4E65-A269-331AA18A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69268"/>
              </p:ext>
            </p:extLst>
          </p:nvPr>
        </p:nvGraphicFramePr>
        <p:xfrm>
          <a:off x="250825" y="1268412"/>
          <a:ext cx="8640763" cy="3039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162731316"/>
                    </a:ext>
                  </a:extLst>
                </a:gridCol>
                <a:gridCol w="899487">
                  <a:extLst>
                    <a:ext uri="{9D8B030D-6E8A-4147-A177-3AD203B41FA5}">
                      <a16:colId xmlns:a16="http://schemas.microsoft.com/office/drawing/2014/main" val="3497023456"/>
                    </a:ext>
                  </a:extLst>
                </a:gridCol>
                <a:gridCol w="917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1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1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81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47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2957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요구사항정의서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5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프로젝트명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Buengbueng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작성일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2017.07.14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김선호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5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요구사항</a:t>
                      </a:r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대분류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요구사항 명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요구사항 내용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Interface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제한사항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수용여부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담당자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9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규정</a:t>
                      </a:r>
                      <a:r>
                        <a:rPr lang="en-US" altLang="ko-KR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법률</a:t>
                      </a:r>
                      <a:r>
                        <a:rPr lang="en-US" altLang="ko-KR" sz="13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10">
                  <a:txBody>
                    <a:bodyPr/>
                    <a:lstStyle/>
                    <a:p>
                      <a:pPr algn="ctr" rtl="0" fontAlgn="ctr"/>
                      <a:endParaRPr lang="ko-KR" altLang="en-US" sz="200" dirty="0"/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페이지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깔끔하고 색과 페이지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반응형 홈페이지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전체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10">
                  <a:txBody>
                    <a:bodyPr/>
                    <a:lstStyle/>
                    <a:p>
                      <a:pPr algn="ctr" rtl="0" fontAlgn="ctr"/>
                      <a:endParaRPr lang="ko-KR" altLang="en-US" sz="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메인페이지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디자인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반응형 웹 페이지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김선호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회원관리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관리자 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사용자 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사장로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구분하여 로그인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로그아웃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전체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10">
                  <a:txBody>
                    <a:bodyPr/>
                    <a:lstStyle/>
                    <a:p>
                      <a:pPr algn="ctr" rtl="0" fontAlgn="ctr"/>
                      <a:endParaRPr lang="ko-KR" altLang="en-US" sz="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챗봇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디자인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카카오 유사 디자인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고혜민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김재욱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챗봇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내용 추가 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삭제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고혜민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김재욱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gridSpan="10">
                  <a:txBody>
                    <a:bodyPr/>
                    <a:lstStyle/>
                    <a:p>
                      <a:pPr algn="ctr" rtl="0" fontAlgn="ctr"/>
                      <a:endParaRPr lang="ko-KR" altLang="en-US" sz="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결제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디자인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깔끔한 디자인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10223" marB="490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카드결제로 가상계좌 연결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계좌이체는 안됨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5" marR="9525" marT="10223" marB="49069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36ED6830-620D-42FB-9B66-A6FC8946B352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FB61838B-CADC-4B92-AC64-9661351CF610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04452" name="slide16_group1">
            <a:extLst>
              <a:ext uri="{FF2B5EF4-FFF2-40B4-BE49-F238E27FC236}">
                <a16:creationId xmlns:a16="http://schemas.microsoft.com/office/drawing/2014/main" id="{9E78A910-7D38-4223-9DC7-A235589DBFE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0FE4E294-7759-4D2B-A435-3291295E5C9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2A4B4B6B-B674-415C-8956-4157D67C28F2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D7282753-EFDB-449F-9F68-2F51EC8CD9D2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A7B5F998-20E3-46E3-85FC-E49D65C2F863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AE1DF804-D42C-4EA9-956C-A38417B20825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84BC6C8A-9D48-44D1-9344-E13FD70C4F5B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04453" name="Picture 2">
            <a:extLst>
              <a:ext uri="{FF2B5EF4-FFF2-40B4-BE49-F238E27FC236}">
                <a16:creationId xmlns:a16="http://schemas.microsoft.com/office/drawing/2014/main" id="{21269519-BF92-4E4B-AF8E-FF481734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lide7_shape1">
            <a:extLst>
              <a:ext uri="{FF2B5EF4-FFF2-40B4-BE49-F238E27FC236}">
                <a16:creationId xmlns:a16="http://schemas.microsoft.com/office/drawing/2014/main" id="{BD735DD9-DCFF-461C-86CF-FE450457BEF7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  </a:t>
            </a:r>
            <a:r>
              <a:rPr lang="en-US" altLang="ko-KR" sz="1200" b="1" dirty="0">
                <a:solidFill>
                  <a:schemeClr val="bg1"/>
                </a:solidFill>
              </a:rPr>
              <a:t>QR</a:t>
            </a:r>
            <a:r>
              <a:rPr lang="ko-KR" altLang="en-US" sz="1200" b="1" dirty="0">
                <a:solidFill>
                  <a:schemeClr val="bg1"/>
                </a:solidFill>
              </a:rPr>
              <a:t>코드 인증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662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E2245C98-A9B5-4C35-8ADC-03641E09A050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08327E46-CA30-471D-B4D4-2675973EEFFB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06500" name="slide16_group1">
            <a:extLst>
              <a:ext uri="{FF2B5EF4-FFF2-40B4-BE49-F238E27FC236}">
                <a16:creationId xmlns:a16="http://schemas.microsoft.com/office/drawing/2014/main" id="{1FEAD754-27C8-4DD1-A8BC-E1429AFA9BF9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69238605-DCB0-4626-9158-6AA3AAEADFF2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FAFF48C0-A7CC-4F39-BFE9-933F308B7C25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7FCC8919-AD78-421D-9276-2911AA37DB5D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6668C41A-8B29-41B8-A219-F547EC227AC6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AC1AEC22-2A99-46DB-8E1C-A1A51FF8D935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6F334B02-0941-4E0B-B91C-C89179D2DC1E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06501" name="Picture 13">
            <a:extLst>
              <a:ext uri="{FF2B5EF4-FFF2-40B4-BE49-F238E27FC236}">
                <a16:creationId xmlns:a16="http://schemas.microsoft.com/office/drawing/2014/main" id="{95381B17-73AE-41CC-A261-34EDD5C4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slide7_shape1">
            <a:extLst>
              <a:ext uri="{FF2B5EF4-FFF2-40B4-BE49-F238E27FC236}">
                <a16:creationId xmlns:a16="http://schemas.microsoft.com/office/drawing/2014/main" id="{BCF3EC24-82C9-4174-AA4B-F3EF48DCA229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  결제완료 </a:t>
            </a:r>
            <a:r>
              <a:rPr lang="en-US" altLang="ko-KR" sz="1200" b="1" dirty="0">
                <a:solidFill>
                  <a:schemeClr val="bg1"/>
                </a:solidFill>
              </a:rPr>
              <a:t>1-1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335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ABE5A7E0-C20A-4E6B-ABEF-BD318B5F904D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443A4C32-BE22-48F3-B494-C9ECF1456139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08548" name="slide16_group1">
            <a:extLst>
              <a:ext uri="{FF2B5EF4-FFF2-40B4-BE49-F238E27FC236}">
                <a16:creationId xmlns:a16="http://schemas.microsoft.com/office/drawing/2014/main" id="{75AD60A0-20D0-4EAC-A101-6A0F4F3C45B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D24825A7-7478-4EC9-9B95-30BE627FBA94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FC84E71F-8BAD-4A85-8D58-B4729034F2FC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E46899FF-0F80-4A10-919A-BADA6766A3F9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A96464CF-8E73-48B1-8C4C-58A9AF529D80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84E28937-BCB4-4806-813C-889BDF53306E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46BC7D7-833C-4195-AA02-502C833FB54F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08549" name="Picture 2">
            <a:extLst>
              <a:ext uri="{FF2B5EF4-FFF2-40B4-BE49-F238E27FC236}">
                <a16:creationId xmlns:a16="http://schemas.microsoft.com/office/drawing/2014/main" id="{63492CBF-5A9A-4ABC-9335-543914A2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lide7_shape1">
            <a:extLst>
              <a:ext uri="{FF2B5EF4-FFF2-40B4-BE49-F238E27FC236}">
                <a16:creationId xmlns:a16="http://schemas.microsoft.com/office/drawing/2014/main" id="{E3A2BB9B-A446-498F-8B72-DBF387A805C8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  결제완료 </a:t>
            </a:r>
            <a:r>
              <a:rPr lang="en-US" altLang="ko-KR" sz="1200" b="1" dirty="0">
                <a:solidFill>
                  <a:schemeClr val="bg1"/>
                </a:solidFill>
              </a:rPr>
              <a:t>1-2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42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8430AE16-4E72-4547-97C5-229E945627C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917EDAC9-D548-44B7-B901-F40BEB0FFCF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0596" name="slide16_group1">
            <a:extLst>
              <a:ext uri="{FF2B5EF4-FFF2-40B4-BE49-F238E27FC236}">
                <a16:creationId xmlns:a16="http://schemas.microsoft.com/office/drawing/2014/main" id="{C05FB220-ADE9-4616-AFF1-DB921096F38E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D9C30248-F4BC-44D7-AA69-EF9227B0F2D2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A4972125-E64A-4A78-A955-7F9E96EECB9E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3394FA0D-23AF-438B-8E95-C6660D489E64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2E38328F-04B8-4CCE-95C1-51E85D78C549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FE20E740-D69A-4509-8137-1688389A96EA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DE9E1380-DA91-4917-8F4E-136308A470C1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10597" name="Picture 2">
            <a:extLst>
              <a:ext uri="{FF2B5EF4-FFF2-40B4-BE49-F238E27FC236}">
                <a16:creationId xmlns:a16="http://schemas.microsoft.com/office/drawing/2014/main" id="{79FFD26C-EC81-4BF4-A5FE-C5FC2CB4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lide7_shape1">
            <a:extLst>
              <a:ext uri="{FF2B5EF4-FFF2-40B4-BE49-F238E27FC236}">
                <a16:creationId xmlns:a16="http://schemas.microsoft.com/office/drawing/2014/main" id="{5654BE85-A1C0-4628-A5F9-EF65CC04F5A8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  결제실패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54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04CCA7B7-FAE2-45D5-909F-5AF272D7A9C9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177F174F-3524-46D4-ACC9-50EE79AC85E6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2644" name="slide16_group1">
            <a:extLst>
              <a:ext uri="{FF2B5EF4-FFF2-40B4-BE49-F238E27FC236}">
                <a16:creationId xmlns:a16="http://schemas.microsoft.com/office/drawing/2014/main" id="{8B978FC6-2FEC-4556-9BCF-998CE5307420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0024561A-296B-43A4-AD2D-77E802F2C7B9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A9108109-80DC-451D-BAE1-3032656B7996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76AE7AC7-BEBA-445C-9A7E-1284A3AFD318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463B3217-F60B-49AB-9DB4-3C3065306C87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D92C8BB9-3B93-4713-819E-B310EEE241A9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16326E8C-1BD3-4DDA-9F29-A43BCEFAD3B5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12645" name="Picture 2">
            <a:extLst>
              <a:ext uri="{FF2B5EF4-FFF2-40B4-BE49-F238E27FC236}">
                <a16:creationId xmlns:a16="http://schemas.microsoft.com/office/drawing/2014/main" id="{1EB66715-F282-4703-BDDA-D8996325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268760"/>
            <a:ext cx="7397750" cy="365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slide7_shape1">
            <a:extLst>
              <a:ext uri="{FF2B5EF4-FFF2-40B4-BE49-F238E27FC236}">
                <a16:creationId xmlns:a16="http://schemas.microsoft.com/office/drawing/2014/main" id="{6260F5C4-9046-43DB-8EF5-C6C062FC4079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조회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064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1E32068-281F-422C-BE8D-D70C86AC2AF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CB8C91F1-BACB-4769-A88E-B2836029B1DE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4692" name="slide16_group1">
            <a:extLst>
              <a:ext uri="{FF2B5EF4-FFF2-40B4-BE49-F238E27FC236}">
                <a16:creationId xmlns:a16="http://schemas.microsoft.com/office/drawing/2014/main" id="{B4908733-82BF-46D5-B659-B72409BE547C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BA115CCE-EEB4-4664-B5BE-75AA249BC7F4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C7DD8D42-BCAD-4BD6-8764-87F48330AA6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DA9F8CF0-0C3A-4F74-9E7F-35CE4A93E32F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DC2BB9AF-59BC-4474-AB70-15D952715EA8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A7173DBE-FBFA-4ACA-B802-7765EFF80296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562392D4-FF32-4D4E-9822-58455F35BB40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14693" name="Picture 14">
            <a:extLst>
              <a:ext uri="{FF2B5EF4-FFF2-40B4-BE49-F238E27FC236}">
                <a16:creationId xmlns:a16="http://schemas.microsoft.com/office/drawing/2014/main" id="{962F6845-941D-43FF-81C2-25D77AF8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7_shape1">
            <a:extLst>
              <a:ext uri="{FF2B5EF4-FFF2-40B4-BE49-F238E27FC236}">
                <a16:creationId xmlns:a16="http://schemas.microsoft.com/office/drawing/2014/main" id="{412BE8A0-C14A-4141-954E-E6988E699C3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관리자 페이지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 err="1">
                <a:solidFill>
                  <a:schemeClr val="bg1"/>
                </a:solidFill>
              </a:rPr>
              <a:t>일일정산</a:t>
            </a:r>
            <a:r>
              <a:rPr lang="ko-KR" altLang="en-US" sz="1200" b="1" dirty="0">
                <a:solidFill>
                  <a:schemeClr val="bg1"/>
                </a:solidFill>
              </a:rPr>
              <a:t> 요청 승인 페이지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447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48B28768-5AD0-4C77-8BC5-7DFE72D2426E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28BD10D1-F297-4AF0-A494-2E1BFF6BC746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6740" name="slide16_group1">
            <a:extLst>
              <a:ext uri="{FF2B5EF4-FFF2-40B4-BE49-F238E27FC236}">
                <a16:creationId xmlns:a16="http://schemas.microsoft.com/office/drawing/2014/main" id="{4CF990AB-0BD6-47B1-A4F0-7CC87E0B9935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41F1055C-C143-4545-9B78-9B7E369E6E71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FD07E926-4E7F-4DA3-8CA8-C078D4726C30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D4C0A9A5-19D7-49B3-9AEF-ECDBC12CD63B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23576976-EBDE-4ADD-83D4-B002C9FD038A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0152FD75-46D9-4E51-B891-C1136B1642BD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D8E00B03-D05B-4998-9CFC-30A449CA4438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7_shape1">
            <a:extLst>
              <a:ext uri="{FF2B5EF4-FFF2-40B4-BE49-F238E27FC236}">
                <a16:creationId xmlns:a16="http://schemas.microsoft.com/office/drawing/2014/main" id="{217834BD-70FC-4946-9608-698DBD1B95BF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관리자 페이지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전체 사용자 결제내역 리스트 승인 페이지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16742" name="Picture 2">
            <a:extLst>
              <a:ext uri="{FF2B5EF4-FFF2-40B4-BE49-F238E27FC236}">
                <a16:creationId xmlns:a16="http://schemas.microsoft.com/office/drawing/2014/main" id="{B45E25EC-D949-48FE-84A4-04CFED7E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268760"/>
            <a:ext cx="6740525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59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6544C932-9821-40F7-8ECB-A146A33B11E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DF24C0BB-5482-470D-99BA-0522C55F2CFE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18788" name="slide16_group1">
            <a:extLst>
              <a:ext uri="{FF2B5EF4-FFF2-40B4-BE49-F238E27FC236}">
                <a16:creationId xmlns:a16="http://schemas.microsoft.com/office/drawing/2014/main" id="{AFECD541-97D9-49C1-AFAF-1AE77036FA8D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25619676-9994-44CF-84F2-3AEE1F2D3B8D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325ED708-6CC1-46E5-965A-B5E92E21D7FC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5FC46DAD-1372-4F1E-9A40-6C756B1E74FF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8C8553FD-8EF4-4C89-9EF8-B10671619014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66278885-810F-4D87-88D6-B29A8D759C77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720FD255-DFD3-4103-900A-8EABE5A55B22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512845A5-2D49-40D6-82C5-C8CEC2750F6E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관리자 페이지</a:t>
            </a:r>
            <a:r>
              <a:rPr lang="en-US" altLang="ko-KR" sz="1200" b="1" dirty="0">
                <a:solidFill>
                  <a:schemeClr val="bg1"/>
                </a:solidFill>
              </a:rPr>
              <a:t> - </a:t>
            </a:r>
            <a:r>
              <a:rPr lang="ko-KR" altLang="en-US" sz="1200" b="1" dirty="0">
                <a:solidFill>
                  <a:schemeClr val="bg1"/>
                </a:solidFill>
              </a:rPr>
              <a:t>메인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E6D002-BBBE-485A-8C79-B426F9770E14}"/>
              </a:ext>
            </a:extLst>
          </p:cNvPr>
          <p:cNvGrpSpPr/>
          <p:nvPr/>
        </p:nvGrpSpPr>
        <p:grpSpPr>
          <a:xfrm>
            <a:off x="107950" y="1268761"/>
            <a:ext cx="8964613" cy="3528392"/>
            <a:chOff x="107950" y="981075"/>
            <a:chExt cx="8964613" cy="5688014"/>
          </a:xfrm>
        </p:grpSpPr>
        <p:pic>
          <p:nvPicPr>
            <p:cNvPr id="118790" name="그림 14" descr="관리자 페이지1.PNG">
              <a:extLst>
                <a:ext uri="{FF2B5EF4-FFF2-40B4-BE49-F238E27FC236}">
                  <a16:creationId xmlns:a16="http://schemas.microsoft.com/office/drawing/2014/main" id="{92F51FD0-0E00-43A6-AB9B-B8E9C7F5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" y="981076"/>
              <a:ext cx="3024188" cy="568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1" name="그림 16" descr="관리자 페이지2.PNG">
              <a:extLst>
                <a:ext uri="{FF2B5EF4-FFF2-40B4-BE49-F238E27FC236}">
                  <a16:creationId xmlns:a16="http://schemas.microsoft.com/office/drawing/2014/main" id="{D5242333-465F-40D1-950D-23FC8085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575" y="981076"/>
              <a:ext cx="2952750" cy="568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2" name="그림 18" descr="관리자 페이지3.PNG">
              <a:extLst>
                <a:ext uri="{FF2B5EF4-FFF2-40B4-BE49-F238E27FC236}">
                  <a16:creationId xmlns:a16="http://schemas.microsoft.com/office/drawing/2014/main" id="{63AD9EC4-CF12-4FF9-9615-69D28F7E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88" y="981075"/>
              <a:ext cx="2771775" cy="568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1761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865950C7-0038-4786-AF6E-1FE5C6D82234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ACFDAC26-8850-4EB4-9664-DE7CA402CC62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0836" name="slide16_group1">
            <a:extLst>
              <a:ext uri="{FF2B5EF4-FFF2-40B4-BE49-F238E27FC236}">
                <a16:creationId xmlns:a16="http://schemas.microsoft.com/office/drawing/2014/main" id="{EE349F9D-E8C2-4B42-B9EC-343C696BD936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14A9C8EB-CF3B-496D-9FBE-91747D4FC6E2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A49A7708-FACD-44A0-AD34-D2942D94993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A21E627A-4600-42D3-9515-43E711BB88B0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CA924FFB-DCAD-4793-A27B-358F00C4F2B0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11D55A3C-72E5-4095-9377-F1D7685192DD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BC84AD21-6616-4A4E-9690-4F1F4965DE1A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999A0527-D37C-4647-80D9-53EFB62998DD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관리자 페이지</a:t>
            </a:r>
            <a:r>
              <a:rPr lang="en-US" altLang="ko-KR" sz="1200" b="1" dirty="0">
                <a:solidFill>
                  <a:schemeClr val="bg1"/>
                </a:solidFill>
              </a:rPr>
              <a:t> - </a:t>
            </a:r>
            <a:r>
              <a:rPr lang="ko-KR" altLang="en-US" sz="1200" b="1" dirty="0">
                <a:solidFill>
                  <a:schemeClr val="bg1"/>
                </a:solidFill>
              </a:rPr>
              <a:t>아르바이트 아이디 신청 승인 및 삭제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1726A8-0A0F-4D24-B71F-C6ED62865C14}"/>
              </a:ext>
            </a:extLst>
          </p:cNvPr>
          <p:cNvGrpSpPr/>
          <p:nvPr/>
        </p:nvGrpSpPr>
        <p:grpSpPr>
          <a:xfrm>
            <a:off x="107950" y="1268760"/>
            <a:ext cx="8899525" cy="3528392"/>
            <a:chOff x="107950" y="981075"/>
            <a:chExt cx="8899525" cy="5616575"/>
          </a:xfrm>
        </p:grpSpPr>
        <p:pic>
          <p:nvPicPr>
            <p:cNvPr id="120838" name="그림 14" descr="알바 승인 삭제 3.PNG">
              <a:extLst>
                <a:ext uri="{FF2B5EF4-FFF2-40B4-BE49-F238E27FC236}">
                  <a16:creationId xmlns:a16="http://schemas.microsoft.com/office/drawing/2014/main" id="{C5AF5A89-8FC6-4631-AB9E-15F6A2132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981075"/>
              <a:ext cx="3067050" cy="561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39" name="그림 16" descr="알바 승인 삭제1.PNG">
              <a:extLst>
                <a:ext uri="{FF2B5EF4-FFF2-40B4-BE49-F238E27FC236}">
                  <a16:creationId xmlns:a16="http://schemas.microsoft.com/office/drawing/2014/main" id="{E93AC540-0C24-4378-BFFD-B7D92A08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" y="981075"/>
              <a:ext cx="2663825" cy="561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0" name="그림 18" descr="알바 승인 삭제2.PNG">
              <a:extLst>
                <a:ext uri="{FF2B5EF4-FFF2-40B4-BE49-F238E27FC236}">
                  <a16:creationId xmlns:a16="http://schemas.microsoft.com/office/drawing/2014/main" id="{AEB4AEC7-7219-4DB6-9C78-B0FC8A28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213" y="981075"/>
              <a:ext cx="3024187" cy="561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84657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2884" name="slide16_group1">
            <a:extLst>
              <a:ext uri="{FF2B5EF4-FFF2-40B4-BE49-F238E27FC236}">
                <a16:creationId xmlns:a16="http://schemas.microsoft.com/office/drawing/2014/main" id="{268100FA-057E-4B16-8F30-C09BE6088C2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메인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22886" name="그림 4">
            <a:extLst>
              <a:ext uri="{FF2B5EF4-FFF2-40B4-BE49-F238E27FC236}">
                <a16:creationId xmlns:a16="http://schemas.microsoft.com/office/drawing/2014/main" id="{75B6CCDF-6F85-4326-BBC4-B0EAB7CA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08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C60A8-947D-42DC-8DB6-6F2A35E0FE3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7_shape1">
            <a:extLst>
              <a:ext uri="{FF2B5EF4-FFF2-40B4-BE49-F238E27FC236}">
                <a16:creationId xmlns:a16="http://schemas.microsoft.com/office/drawing/2014/main" id="{810A96E6-7CB9-4E5F-A7A9-FCC3421ACA9F}"/>
              </a:ext>
            </a:extLst>
          </p:cNvPr>
          <p:cNvSpPr/>
          <p:nvPr/>
        </p:nvSpPr>
        <p:spPr>
          <a:xfrm>
            <a:off x="323528" y="195922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요구사항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3547019D-6C7E-44B5-8F6C-2CCCA3D5B31F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293" name="slide5_group1">
            <a:extLst>
              <a:ext uri="{FF2B5EF4-FFF2-40B4-BE49-F238E27FC236}">
                <a16:creationId xmlns:a16="http://schemas.microsoft.com/office/drawing/2014/main" id="{E8B2F366-5BD0-434F-8C66-67AF62F33911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3D0797B7-24DA-493D-A2D1-1CED67372752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9F600866-710B-48DB-B063-8F67E6BDF302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F8C2204A-1B40-4A85-AF0B-A645423CCC44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66DE4837-C21D-4525-B904-81BBC1442643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790AD981-CD33-4138-8C8B-3CCC5722ADB0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EA6FB21A-7B46-497F-B5A8-4DC860BA32F6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D09B1E47-5CDB-4178-99F0-A6C4720AD84B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4EB141-46E1-4CE8-90BF-90D08251F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5764"/>
              </p:ext>
            </p:extLst>
          </p:nvPr>
        </p:nvGraphicFramePr>
        <p:xfrm>
          <a:off x="250825" y="1268413"/>
          <a:ext cx="8640764" cy="2337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65605793"/>
                    </a:ext>
                  </a:extLst>
                </a:gridCol>
                <a:gridCol w="1855040">
                  <a:extLst>
                    <a:ext uri="{9D8B030D-6E8A-4147-A177-3AD203B41FA5}">
                      <a16:colId xmlns:a16="http://schemas.microsoft.com/office/drawing/2014/main" val="1448073840"/>
                    </a:ext>
                  </a:extLst>
                </a:gridCol>
                <a:gridCol w="726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41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 rtl="0" fontAlgn="ctr"/>
                      <a:endParaRPr lang="ko-KR" altLang="en-US" sz="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디자인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DASH BOARD </a:t>
                      </a:r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형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고혜민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임지영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이명훈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</a:t>
                      </a:r>
                    </a:p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김선호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알바관리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김선호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메뉴관리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임지영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정산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이명훈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대여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고혜민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자리 관리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고혜민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9">
                  <a:txBody>
                    <a:bodyPr/>
                    <a:lstStyle/>
                    <a:p>
                      <a:pPr algn="ctr" rtl="0" fontAlgn="ctr"/>
                      <a:endParaRPr lang="ko-KR" altLang="en-US" sz="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관리자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디자인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DASH BOARD 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형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김재욱</a:t>
                      </a:r>
                      <a:endParaRPr lang="ko-KR" altLang="en-US" sz="8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4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3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모든 기능에 대한 관리자 승인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리스트 구현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김재욱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5" marR="9525" marT="9523" marB="45711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4932" name="slide16_group1">
            <a:extLst>
              <a:ext uri="{FF2B5EF4-FFF2-40B4-BE49-F238E27FC236}">
                <a16:creationId xmlns:a16="http://schemas.microsoft.com/office/drawing/2014/main" id="{1F0E93E7-ED94-4B35-9F27-B0C0C7785560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아이디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비밀번호 찾기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24934" name="그림 2">
            <a:extLst>
              <a:ext uri="{FF2B5EF4-FFF2-40B4-BE49-F238E27FC236}">
                <a16:creationId xmlns:a16="http://schemas.microsoft.com/office/drawing/2014/main" id="{418CF9A3-AD2E-4976-8274-8E9F054E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484313"/>
            <a:ext cx="5364162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그림 5">
            <a:extLst>
              <a:ext uri="{FF2B5EF4-FFF2-40B4-BE49-F238E27FC236}">
                <a16:creationId xmlns:a16="http://schemas.microsoft.com/office/drawing/2014/main" id="{86429519-8066-481A-BB1B-EFA22A0FD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3357563"/>
            <a:ext cx="5364162" cy="3016250"/>
          </a:xfrm>
          <a:prstGeom prst="rect">
            <a:avLst/>
          </a:prstGeom>
          <a:noFill/>
          <a:ln w="3175">
            <a:solidFill>
              <a:schemeClr val="accent1">
                <a:alpha val="30196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36" name="TextBox 16">
            <a:extLst>
              <a:ext uri="{FF2B5EF4-FFF2-40B4-BE49-F238E27FC236}">
                <a16:creationId xmlns:a16="http://schemas.microsoft.com/office/drawing/2014/main" id="{DFFFB17C-F7E0-4BD4-8C1C-A4D65860A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08075"/>
            <a:ext cx="1458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아이디 찾기</a:t>
            </a:r>
          </a:p>
        </p:txBody>
      </p:sp>
      <p:sp>
        <p:nvSpPr>
          <p:cNvPr id="124937" name="TextBox 18">
            <a:extLst>
              <a:ext uri="{FF2B5EF4-FFF2-40B4-BE49-F238E27FC236}">
                <a16:creationId xmlns:a16="http://schemas.microsoft.com/office/drawing/2014/main" id="{0BCB311A-E74D-4D9B-9FDA-4B69D39A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860675"/>
            <a:ext cx="1646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14403968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6980" name="slide16_group1">
            <a:extLst>
              <a:ext uri="{FF2B5EF4-FFF2-40B4-BE49-F238E27FC236}">
                <a16:creationId xmlns:a16="http://schemas.microsoft.com/office/drawing/2014/main" id="{C837614A-7FD8-4FB0-9DFE-982ADCE2B00B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회원가입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26982" name="그림 2">
            <a:extLst>
              <a:ext uri="{FF2B5EF4-FFF2-40B4-BE49-F238E27FC236}">
                <a16:creationId xmlns:a16="http://schemas.microsoft.com/office/drawing/2014/main" id="{52498175-B200-47A6-9F63-4AB4E58A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9191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29028" name="slide16_group1">
            <a:extLst>
              <a:ext uri="{FF2B5EF4-FFF2-40B4-BE49-F238E27FC236}">
                <a16:creationId xmlns:a16="http://schemas.microsoft.com/office/drawing/2014/main" id="{83AE7540-17A4-42F8-9376-E94051DECC52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29030" name="그림 3">
            <a:extLst>
              <a:ext uri="{FF2B5EF4-FFF2-40B4-BE49-F238E27FC236}">
                <a16:creationId xmlns:a16="http://schemas.microsoft.com/office/drawing/2014/main" id="{658BF313-C962-4D96-BDFF-4DAE2EEF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763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1076" name="slide16_group1">
            <a:extLst>
              <a:ext uri="{FF2B5EF4-FFF2-40B4-BE49-F238E27FC236}">
                <a16:creationId xmlns:a16="http://schemas.microsoft.com/office/drawing/2014/main" id="{BC0A10BA-5A5E-4AFF-9643-B866D2106028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메뉴 관리</a:t>
            </a:r>
            <a:r>
              <a:rPr lang="en-US" altLang="ko-KR" sz="1200" b="1" dirty="0">
                <a:solidFill>
                  <a:schemeClr val="bg1"/>
                </a:solidFill>
              </a:rPr>
              <a:t>_</a:t>
            </a:r>
            <a:r>
              <a:rPr lang="ko-KR" altLang="en-US" sz="1200" b="1" dirty="0">
                <a:solidFill>
                  <a:schemeClr val="bg1"/>
                </a:solidFill>
              </a:rPr>
              <a:t>메뉴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31078" name="그림 2">
            <a:extLst>
              <a:ext uri="{FF2B5EF4-FFF2-40B4-BE49-F238E27FC236}">
                <a16:creationId xmlns:a16="http://schemas.microsoft.com/office/drawing/2014/main" id="{2B649211-9EBF-4BFC-BF39-5EF325B9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0174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3124" name="slide16_group1">
            <a:extLst>
              <a:ext uri="{FF2B5EF4-FFF2-40B4-BE49-F238E27FC236}">
                <a16:creationId xmlns:a16="http://schemas.microsoft.com/office/drawing/2014/main" id="{035187F0-5C94-4006-8476-950380C4CDA9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메뉴 관리</a:t>
            </a:r>
            <a:r>
              <a:rPr lang="en-US" altLang="ko-KR" sz="1200" b="1" dirty="0">
                <a:solidFill>
                  <a:schemeClr val="bg1"/>
                </a:solidFill>
              </a:rPr>
              <a:t>_</a:t>
            </a:r>
            <a:r>
              <a:rPr lang="ko-KR" altLang="en-US" sz="1200" b="1" dirty="0">
                <a:solidFill>
                  <a:schemeClr val="bg1"/>
                </a:solidFill>
              </a:rPr>
              <a:t>물품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33126" name="그림 3">
            <a:extLst>
              <a:ext uri="{FF2B5EF4-FFF2-40B4-BE49-F238E27FC236}">
                <a16:creationId xmlns:a16="http://schemas.microsoft.com/office/drawing/2014/main" id="{AA022D24-F671-4E74-8E84-3831032F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564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5172" name="slide16_group1">
            <a:extLst>
              <a:ext uri="{FF2B5EF4-FFF2-40B4-BE49-F238E27FC236}">
                <a16:creationId xmlns:a16="http://schemas.microsoft.com/office/drawing/2014/main" id="{A46B5724-9952-45F9-98A0-AAA93FAF6B3E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대여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35174" name="그림 2">
            <a:extLst>
              <a:ext uri="{FF2B5EF4-FFF2-40B4-BE49-F238E27FC236}">
                <a16:creationId xmlns:a16="http://schemas.microsoft.com/office/drawing/2014/main" id="{C1EB36A3-FE62-4940-B361-1354C8D27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097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7220" name="slide16_group1">
            <a:extLst>
              <a:ext uri="{FF2B5EF4-FFF2-40B4-BE49-F238E27FC236}">
                <a16:creationId xmlns:a16="http://schemas.microsoft.com/office/drawing/2014/main" id="{EAEF11DF-9DBD-4729-84A4-A825797D54B8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모듈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37222" name="그림 3">
            <a:extLst>
              <a:ext uri="{FF2B5EF4-FFF2-40B4-BE49-F238E27FC236}">
                <a16:creationId xmlns:a16="http://schemas.microsoft.com/office/drawing/2014/main" id="{45859CAF-5E50-4708-A4EE-54204199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60513"/>
            <a:ext cx="5389563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3" name="그림 5">
            <a:extLst>
              <a:ext uri="{FF2B5EF4-FFF2-40B4-BE49-F238E27FC236}">
                <a16:creationId xmlns:a16="http://schemas.microsoft.com/office/drawing/2014/main" id="{40261AE9-7459-4E58-AC4D-E3E5BF4FB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2844800"/>
            <a:ext cx="5391150" cy="3032125"/>
          </a:xfrm>
          <a:prstGeom prst="rect">
            <a:avLst/>
          </a:prstGeom>
          <a:noFill/>
          <a:ln w="3175">
            <a:solidFill>
              <a:schemeClr val="accent1">
                <a:alpha val="30196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4" name="TextBox 7">
            <a:extLst>
              <a:ext uri="{FF2B5EF4-FFF2-40B4-BE49-F238E27FC236}">
                <a16:creationId xmlns:a16="http://schemas.microsoft.com/office/drawing/2014/main" id="{FB010693-7976-499E-BB7E-94B8357B0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25538"/>
            <a:ext cx="189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저장된 모듈 관리</a:t>
            </a:r>
          </a:p>
        </p:txBody>
      </p:sp>
      <p:sp>
        <p:nvSpPr>
          <p:cNvPr id="137225" name="TextBox 18">
            <a:extLst>
              <a:ext uri="{FF2B5EF4-FFF2-40B4-BE49-F238E27FC236}">
                <a16:creationId xmlns:a16="http://schemas.microsoft.com/office/drawing/2014/main" id="{DDDFDF38-EF1E-4343-9F49-495E68977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2349500"/>
            <a:ext cx="1706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새 모듈 만들기</a:t>
            </a:r>
          </a:p>
        </p:txBody>
      </p:sp>
    </p:spTree>
    <p:extLst>
      <p:ext uri="{BB962C8B-B14F-4D97-AF65-F5344CB8AC3E}">
        <p14:creationId xmlns:p14="http://schemas.microsoft.com/office/powerpoint/2010/main" val="1234887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9268" name="slide16_group1">
            <a:extLst>
              <a:ext uri="{FF2B5EF4-FFF2-40B4-BE49-F238E27FC236}">
                <a16:creationId xmlns:a16="http://schemas.microsoft.com/office/drawing/2014/main" id="{5855CCFC-0A5B-4449-AA45-CFC4D022EE01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사장님 프로그램 아르바이트생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39270" name="그림 2">
            <a:extLst>
              <a:ext uri="{FF2B5EF4-FFF2-40B4-BE49-F238E27FC236}">
                <a16:creationId xmlns:a16="http://schemas.microsoft.com/office/drawing/2014/main" id="{B999EA0B-5CFC-48F6-ABA8-44013404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571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1316" name="slide16_group1">
            <a:extLst>
              <a:ext uri="{FF2B5EF4-FFF2-40B4-BE49-F238E27FC236}">
                <a16:creationId xmlns:a16="http://schemas.microsoft.com/office/drawing/2014/main" id="{6E9A4A63-4D8A-46CC-95D2-01E4A76E63B1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사용자 프로그램 메뉴 주문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대여물품 주문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41318" name="그림 2">
            <a:extLst>
              <a:ext uri="{FF2B5EF4-FFF2-40B4-BE49-F238E27FC236}">
                <a16:creationId xmlns:a16="http://schemas.microsoft.com/office/drawing/2014/main" id="{42236487-F4D2-4992-8DC2-4B875D67B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43050"/>
            <a:ext cx="4960938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그림 1">
            <a:extLst>
              <a:ext uri="{FF2B5EF4-FFF2-40B4-BE49-F238E27FC236}">
                <a16:creationId xmlns:a16="http://schemas.microsoft.com/office/drawing/2014/main" id="{88E0BEB0-E5C9-44CB-9A3A-8E3DB5E2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260725"/>
            <a:ext cx="4962525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TextBox 16">
            <a:extLst>
              <a:ext uri="{FF2B5EF4-FFF2-40B4-BE49-F238E27FC236}">
                <a16:creationId xmlns:a16="http://schemas.microsoft.com/office/drawing/2014/main" id="{0D89DE3E-B0DC-4E41-8627-C8EE19906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08075"/>
            <a:ext cx="1233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메뉴 주문</a:t>
            </a:r>
          </a:p>
        </p:txBody>
      </p:sp>
      <p:sp>
        <p:nvSpPr>
          <p:cNvPr id="141321" name="TextBox 18">
            <a:extLst>
              <a:ext uri="{FF2B5EF4-FFF2-40B4-BE49-F238E27FC236}">
                <a16:creationId xmlns:a16="http://schemas.microsoft.com/office/drawing/2014/main" id="{6B035299-CA9F-442D-9040-3BE832E8F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860675"/>
            <a:ext cx="1617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/>
              <a:t>▼ 대여물품 주문</a:t>
            </a:r>
          </a:p>
        </p:txBody>
      </p:sp>
    </p:spTree>
    <p:extLst>
      <p:ext uri="{BB962C8B-B14F-4D97-AF65-F5344CB8AC3E}">
        <p14:creationId xmlns:p14="http://schemas.microsoft.com/office/powerpoint/2010/main" val="42211465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3364" name="slide16_group1">
            <a:extLst>
              <a:ext uri="{FF2B5EF4-FFF2-40B4-BE49-F238E27FC236}">
                <a16:creationId xmlns:a16="http://schemas.microsoft.com/office/drawing/2014/main" id="{B116D591-522B-4E9D-878B-B567B6DF8C5D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200" b="1" dirty="0">
                <a:solidFill>
                  <a:schemeClr val="bg1"/>
                </a:solidFill>
              </a:rPr>
              <a:t>JAVAFX </a:t>
            </a:r>
            <a:r>
              <a:rPr lang="ko-KR" altLang="en-US" sz="1200" b="1" dirty="0">
                <a:solidFill>
                  <a:schemeClr val="bg1"/>
                </a:solidFill>
              </a:rPr>
              <a:t>사용자 프로그램 잔액 충전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143366" name="그림 2">
            <a:extLst>
              <a:ext uri="{FF2B5EF4-FFF2-40B4-BE49-F238E27FC236}">
                <a16:creationId xmlns:a16="http://schemas.microsoft.com/office/drawing/2014/main" id="{9F936054-EAE2-4943-8685-29D8AEC0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85875"/>
            <a:ext cx="7667625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28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4BF80-2633-4AE8-9419-A0BD0F68A51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7_shape1">
            <a:extLst>
              <a:ext uri="{FF2B5EF4-FFF2-40B4-BE49-F238E27FC236}">
                <a16:creationId xmlns:a16="http://schemas.microsoft.com/office/drawing/2014/main" id="{4F7B059D-5045-42D9-98CC-CE134321AB6B}"/>
              </a:ext>
            </a:extLst>
          </p:cNvPr>
          <p:cNvSpPr/>
          <p:nvPr/>
        </p:nvSpPr>
        <p:spPr>
          <a:xfrm>
            <a:off x="323528" y="195922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요구사항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4127267F-E68B-4B58-A3D4-EBD7297F1A31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317" name="slide5_group1">
            <a:extLst>
              <a:ext uri="{FF2B5EF4-FFF2-40B4-BE49-F238E27FC236}">
                <a16:creationId xmlns:a16="http://schemas.microsoft.com/office/drawing/2014/main" id="{5ADD524B-E309-4EE8-8C30-8FBB39CBACFB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2D1663DA-70C6-4888-8635-620B3C9D5CA6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8383D5A-B2B3-4CFB-8BC5-5A53E62E00D9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B3E10044-87B1-44B4-854D-EEC319DE9617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FB00D42E-CB93-4B7B-A83C-AF99464676B4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50D7665E-E0C9-4ECA-8BDB-4767EAC99F4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EF043080-F877-4A27-A88C-3B1BCBA2433C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4A33ECD8-7A55-4449-BA8C-1C3C731EE8A1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F1EDBAF-B51D-4454-8BB2-7FEAF17B2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78501"/>
              </p:ext>
            </p:extLst>
          </p:nvPr>
        </p:nvGraphicFramePr>
        <p:xfrm>
          <a:off x="250825" y="1268413"/>
          <a:ext cx="8642350" cy="3216077"/>
        </p:xfrm>
        <a:graphic>
          <a:graphicData uri="http://schemas.openxmlformats.org/drawingml/2006/table">
            <a:tbl>
              <a:tblPr/>
              <a:tblGrid>
                <a:gridCol w="795338">
                  <a:extLst>
                    <a:ext uri="{9D8B030D-6E8A-4147-A177-3AD203B41FA5}">
                      <a16:colId xmlns:a16="http://schemas.microsoft.com/office/drawing/2014/main" val="2496243167"/>
                    </a:ext>
                  </a:extLst>
                </a:gridCol>
                <a:gridCol w="795337">
                  <a:extLst>
                    <a:ext uri="{9D8B030D-6E8A-4147-A177-3AD203B41FA5}">
                      <a16:colId xmlns:a16="http://schemas.microsoft.com/office/drawing/2014/main" val="2691230185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44975640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53446893"/>
                    </a:ext>
                  </a:extLst>
                </a:gridCol>
                <a:gridCol w="1712913">
                  <a:extLst>
                    <a:ext uri="{9D8B030D-6E8A-4147-A177-3AD203B41FA5}">
                      <a16:colId xmlns:a16="http://schemas.microsoft.com/office/drawing/2014/main" val="402367711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34954220"/>
                    </a:ext>
                  </a:extLst>
                </a:gridCol>
                <a:gridCol w="795337">
                  <a:extLst>
                    <a:ext uri="{9D8B030D-6E8A-4147-A177-3AD203B41FA5}">
                      <a16:colId xmlns:a16="http://schemas.microsoft.com/office/drawing/2014/main" val="951601825"/>
                    </a:ext>
                  </a:extLst>
                </a:gridCol>
                <a:gridCol w="795338">
                  <a:extLst>
                    <a:ext uri="{9D8B030D-6E8A-4147-A177-3AD203B41FA5}">
                      <a16:colId xmlns:a16="http://schemas.microsoft.com/office/drawing/2014/main" val="1067934151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1494373711"/>
                    </a:ext>
                  </a:extLst>
                </a:gridCol>
              </a:tblGrid>
              <a:tr h="0">
                <a:tc gridSpan="9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34784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고객센터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디자인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깔끔한 디자인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강승호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6457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Q&amp;A, 1:1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댓글 게시판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081391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공지사항 댓글 게시판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강승호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967672"/>
                  </a:ext>
                </a:extLst>
              </a:tr>
              <a:tr h="113109">
                <a:tc gridSpan="9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551668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6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FX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디자인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깔끔한 디자인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600142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PC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 자리 관리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04895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메뉴관리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45984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디자인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대여관리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414029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모듈화 옵션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31689"/>
                  </a:ext>
                </a:extLst>
              </a:tr>
              <a:tr h="269875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알바생 관리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김선호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178459"/>
                  </a:ext>
                </a:extLst>
              </a:tr>
              <a:tr h="108942">
                <a:tc gridSpan="9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26309"/>
                  </a:ext>
                </a:extLst>
              </a:tr>
              <a:tr h="239713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설치프로그램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사장선택 및 라이선스 입력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20377"/>
                  </a:ext>
                </a:extLst>
              </a:tr>
              <a:tr h="239713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배포</a:t>
                      </a: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</a:t>
                      </a: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웹상에서 사용 가능</a:t>
                      </a: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김선호</a:t>
                      </a:r>
                    </a:p>
                  </a:txBody>
                  <a:tcPr marL="9525" marR="9525" marT="95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600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5">
            <a:extLst>
              <a:ext uri="{FF2B5EF4-FFF2-40B4-BE49-F238E27FC236}">
                <a16:creationId xmlns:a16="http://schemas.microsoft.com/office/drawing/2014/main" id="{EC67F883-A598-42F6-A914-9E0829BBDEA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15" name="slide16_shape4">
            <a:extLst>
              <a:ext uri="{FF2B5EF4-FFF2-40B4-BE49-F238E27FC236}">
                <a16:creationId xmlns:a16="http://schemas.microsoft.com/office/drawing/2014/main" id="{B453FFED-9179-4327-B59A-478311E9A14D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5412" name="slide16_group1">
            <a:extLst>
              <a:ext uri="{FF2B5EF4-FFF2-40B4-BE49-F238E27FC236}">
                <a16:creationId xmlns:a16="http://schemas.microsoft.com/office/drawing/2014/main" id="{0E6670BE-B6EF-40B1-813D-A2F9FAF45364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17" name="slide16_shape5">
              <a:extLst>
                <a:ext uri="{FF2B5EF4-FFF2-40B4-BE49-F238E27FC236}">
                  <a16:creationId xmlns:a16="http://schemas.microsoft.com/office/drawing/2014/main" id="{BF62CDE1-EFA5-4B1D-BB28-01FB6DE4D2EB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16_shape6">
              <a:extLst>
                <a:ext uri="{FF2B5EF4-FFF2-40B4-BE49-F238E27FC236}">
                  <a16:creationId xmlns:a16="http://schemas.microsoft.com/office/drawing/2014/main" id="{74E852FD-DEE6-46F4-99CE-2029C9F0917D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16_shape7">
              <a:extLst>
                <a:ext uri="{FF2B5EF4-FFF2-40B4-BE49-F238E27FC236}">
                  <a16:creationId xmlns:a16="http://schemas.microsoft.com/office/drawing/2014/main" id="{11EF5FA1-092C-4ED4-9919-274EF5BD8FBF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16_shape8">
              <a:extLst>
                <a:ext uri="{FF2B5EF4-FFF2-40B4-BE49-F238E27FC236}">
                  <a16:creationId xmlns:a16="http://schemas.microsoft.com/office/drawing/2014/main" id="{9E6207C8-478C-43FB-84FE-F399F6EF072A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16_shape9">
              <a:extLst>
                <a:ext uri="{FF2B5EF4-FFF2-40B4-BE49-F238E27FC236}">
                  <a16:creationId xmlns:a16="http://schemas.microsoft.com/office/drawing/2014/main" id="{BD272EF0-880D-4242-B34B-403204AC9011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16_shape10">
              <a:extLst>
                <a:ext uri="{FF2B5EF4-FFF2-40B4-BE49-F238E27FC236}">
                  <a16:creationId xmlns:a16="http://schemas.microsoft.com/office/drawing/2014/main" id="{AF19F4FF-9C8B-4CA4-942B-40442F9776FF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4" name="slide7_shape1">
            <a:extLst>
              <a:ext uri="{FF2B5EF4-FFF2-40B4-BE49-F238E27FC236}">
                <a16:creationId xmlns:a16="http://schemas.microsoft.com/office/drawing/2014/main" id="{32A6EADD-2FD4-443E-A2A0-5CE0298DE8DD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김재욱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5415" name="TextBox 15">
            <a:extLst>
              <a:ext uri="{FF2B5EF4-FFF2-40B4-BE49-F238E27FC236}">
                <a16:creationId xmlns:a16="http://schemas.microsoft.com/office/drawing/2014/main" id="{2AA5B54E-C0A5-412E-ACAE-8B0FAB4BD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" y="1268760"/>
            <a:ext cx="8345487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처음 프로젝트를 할 때는 부족함이 많기에 기초에 충실하였습니다</a:t>
            </a:r>
            <a:r>
              <a:rPr lang="en-US" altLang="ko-KR" sz="1800" dirty="0"/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이번 프로젝트를 할 때는 기초 뿐만이 아니라 나아가 새로운 기술을 익혀보았습니다</a:t>
            </a:r>
            <a:r>
              <a:rPr lang="en-US" altLang="ko-KR" sz="1800" dirty="0"/>
              <a:t>. Nodejs</a:t>
            </a:r>
            <a:r>
              <a:rPr lang="ko-KR" altLang="en-US" sz="1800" dirty="0"/>
              <a:t>를 이용해 기본적으로 서버를 구축하는 방법과</a:t>
            </a:r>
            <a:endParaRPr lang="en-US" altLang="ko-KR" sz="1800" dirty="0"/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 err="1"/>
              <a:t>jquery</a:t>
            </a:r>
            <a:r>
              <a:rPr lang="ko-KR" altLang="en-US" sz="1800" dirty="0"/>
              <a:t>를 이용한 비동기식 </a:t>
            </a:r>
            <a:r>
              <a:rPr lang="en-US" altLang="ko-KR" sz="1800" dirty="0"/>
              <a:t>ajax </a:t>
            </a:r>
            <a:r>
              <a:rPr lang="ko-KR" altLang="en-US" sz="1800" dirty="0"/>
              <a:t>사용과 부트스트랩을 이용한 반응형 디자인을 시도해 보았습니다</a:t>
            </a:r>
            <a:r>
              <a:rPr lang="en-US" altLang="ko-KR" sz="1800" dirty="0"/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비록 처음 접하는 부분이 많았기에 많은 어려움과 시간이 들었지만 매번 새로운 것을 터득해 나가는 재미가 있었습니다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비록 기간이 짧아 </a:t>
            </a:r>
            <a:r>
              <a:rPr lang="ko-KR" altLang="en-US" sz="1800" dirty="0" err="1"/>
              <a:t>쉴틈없이</a:t>
            </a:r>
            <a:r>
              <a:rPr lang="ko-KR" altLang="en-US" sz="1800" dirty="0"/>
              <a:t> 달려와서 지친 부분도 없지않아 있습니다</a:t>
            </a:r>
            <a:r>
              <a:rPr lang="en-US" altLang="ko-KR" sz="1800" dirty="0"/>
              <a:t>. </a:t>
            </a:r>
            <a:r>
              <a:rPr lang="ko-KR" altLang="en-US" sz="1800" dirty="0" err="1"/>
              <a:t>혼자였다면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진즉에</a:t>
            </a:r>
            <a:r>
              <a:rPr lang="ko-KR" altLang="en-US" sz="1800" dirty="0"/>
              <a:t> 무너졌을지도 모릅니다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좋은 팀원들을 만나 서로 돕고 밀고 나갔기에 이정도 까지 올라올 수 있었다고 생각됩니다</a:t>
            </a:r>
            <a:r>
              <a:rPr lang="en-US" altLang="ko-KR" sz="1800" dirty="0"/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이 모든 경험을 밑거름 삼아 앞으로 더욱 도약 할 생각이며</a:t>
            </a:r>
            <a:r>
              <a:rPr lang="en-US" altLang="ko-KR" sz="1800" dirty="0"/>
              <a:t>, </a:t>
            </a:r>
            <a:r>
              <a:rPr lang="ko-KR" altLang="en-US" sz="1800" dirty="0"/>
              <a:t>그동안 부족한 저와 같이 하면서도 서로 불평불만 없이 잘 마무리 지은 </a:t>
            </a:r>
            <a:r>
              <a:rPr lang="ko-KR" altLang="en-US" sz="1800" dirty="0" err="1"/>
              <a:t>팀원들한테</a:t>
            </a:r>
            <a:r>
              <a:rPr lang="ko-KR" altLang="en-US" sz="1800" dirty="0"/>
              <a:t> 감사하다는 말을 드리고 싶습니다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481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B377DD72-2116-497B-8452-D3AC607869DB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433737EB-1591-4190-A248-34732DED6408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6436" name="slide16_group1">
            <a:extLst>
              <a:ext uri="{FF2B5EF4-FFF2-40B4-BE49-F238E27FC236}">
                <a16:creationId xmlns:a16="http://schemas.microsoft.com/office/drawing/2014/main" id="{8863CAB2-700A-4C9E-B4EC-09CCF1C1DE7B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A3D27486-6A06-4AA5-9C01-F26DB496DD25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E0F5E485-8584-418F-B342-477C6A484D4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727A18C9-6440-49D1-8DDC-E1B0BE81C135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A180A6F6-FD45-47BB-80B7-7FFD3E9DE0AB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12E63293-6DFD-41D4-B193-267652716F4D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FA1F018D-BBB8-43F6-A5F4-D4E3D8338B91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46437" name="Rectangle 21">
            <a:extLst>
              <a:ext uri="{FF2B5EF4-FFF2-40B4-BE49-F238E27FC236}">
                <a16:creationId xmlns:a16="http://schemas.microsoft.com/office/drawing/2014/main" id="{BDB54974-CF8B-4A7C-B725-BB1199EFD078}"/>
              </a:ext>
            </a:extLst>
          </p:cNvPr>
          <p:cNvSpPr>
            <a:spLocks/>
          </p:cNvSpPr>
          <p:nvPr/>
        </p:nvSpPr>
        <p:spPr bwMode="auto">
          <a:xfrm>
            <a:off x="417413" y="1268760"/>
            <a:ext cx="67468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마지막 프로젝트를 하면서 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Spring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프레임워크를 사용하니 기존 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MVC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패턴보다 기술적인 개발속도에 대해 상당히 </a:t>
            </a:r>
            <a:r>
              <a:rPr lang="ko-KR" altLang="en-US" sz="1800" dirty="0" err="1">
                <a:solidFill>
                  <a:srgbClr val="FFFFFF"/>
                </a:solidFill>
                <a:latin typeface="제주고딕"/>
              </a:rPr>
              <a:t>빠른걸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 느끼게 되었습니다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조금 더 기숙적으로 들어가서 사용해보고 필요한 부분을 따로 공부하여 습득한 계기가 되는 프로젝트 </a:t>
            </a:r>
            <a:r>
              <a:rPr lang="ko-KR" altLang="en-US" sz="1800" dirty="0" err="1">
                <a:solidFill>
                  <a:srgbClr val="FFFFFF"/>
                </a:solidFill>
                <a:latin typeface="제주고딕"/>
              </a:rPr>
              <a:t>인거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 같습니다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하지만 이번에 맡은 결제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API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와 정산이라는 돈과 관련된 기술을 담당하여 쉽게 생각했다 오히려 막히는 부분이 많았습니다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결제 부분은 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test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만 허용할 수 있어 조금 더 기술적인 부분에 접근 하지 못하고 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test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만 할 수 있었습니다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정산부분과 결제 부분은 관련 자료를 많이 찾아보고 분석하여 좀더 연습이 필요하다는 것을 많이 느끼게 되었습니다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팀원과의 팀워크는 정말 매우 좋았습니다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 </a:t>
            </a:r>
            <a:r>
              <a:rPr lang="ko-KR" altLang="en-US" sz="1800" dirty="0">
                <a:solidFill>
                  <a:srgbClr val="FFFFFF"/>
                </a:solidFill>
                <a:latin typeface="제주고딕"/>
              </a:rPr>
              <a:t>트러블 없이 진행하는 동안 고생해주신 팀원들에게 감사합니다</a:t>
            </a:r>
            <a:r>
              <a:rPr lang="en-US" altLang="ko-KR" sz="1800" dirty="0">
                <a:solidFill>
                  <a:srgbClr val="FFFFFF"/>
                </a:solidFill>
                <a:latin typeface="제주고딕"/>
              </a:rPr>
              <a:t>.</a:t>
            </a:r>
            <a:endParaRPr lang="ko-KR" altLang="en-US" sz="1800" dirty="0">
              <a:solidFill>
                <a:srgbClr val="FFFFFF"/>
              </a:solidFill>
              <a:latin typeface="제주고딕"/>
            </a:endParaRPr>
          </a:p>
        </p:txBody>
      </p:sp>
      <p:sp>
        <p:nvSpPr>
          <p:cNvPr id="15" name="slide7_shape1">
            <a:extLst>
              <a:ext uri="{FF2B5EF4-FFF2-40B4-BE49-F238E27FC236}">
                <a16:creationId xmlns:a16="http://schemas.microsoft.com/office/drawing/2014/main" id="{65785CE3-0778-4F45-BD08-F896005596D2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이명훈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3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C76AE8DF-CAB4-45D3-BF82-C6A804DAA94D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sp>
        <p:nvSpPr>
          <p:cNvPr id="148483" name="Freeform -1022">
            <a:extLst>
              <a:ext uri="{FF2B5EF4-FFF2-40B4-BE49-F238E27FC236}">
                <a16:creationId xmlns:a16="http://schemas.microsoft.com/office/drawing/2014/main" id="{E873F00C-4598-4370-AF65-660805043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113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484" name="Rectangle -1021">
            <a:extLst>
              <a:ext uri="{FF2B5EF4-FFF2-40B4-BE49-F238E27FC236}">
                <a16:creationId xmlns:a16="http://schemas.microsoft.com/office/drawing/2014/main" id="{CFE35B27-9F29-471B-9133-AB2F41D33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148485" name="Group 13">
            <a:extLst>
              <a:ext uri="{FF2B5EF4-FFF2-40B4-BE49-F238E27FC236}">
                <a16:creationId xmlns:a16="http://schemas.microsoft.com/office/drawing/2014/main" id="{C3600227-9CDF-4968-B92F-B9C951C02597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148488" name="Oval 14">
              <a:extLst>
                <a:ext uri="{FF2B5EF4-FFF2-40B4-BE49-F238E27FC236}">
                  <a16:creationId xmlns:a16="http://schemas.microsoft.com/office/drawing/2014/main" id="{BAC7FAC8-9031-4F84-98C6-619793F8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8489" name="Oval 15">
              <a:extLst>
                <a:ext uri="{FF2B5EF4-FFF2-40B4-BE49-F238E27FC236}">
                  <a16:creationId xmlns:a16="http://schemas.microsoft.com/office/drawing/2014/main" id="{32ABD8D1-E7C4-4D26-BE1B-DA231E033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8490" name="Oval 16">
              <a:extLst>
                <a:ext uri="{FF2B5EF4-FFF2-40B4-BE49-F238E27FC236}">
                  <a16:creationId xmlns:a16="http://schemas.microsoft.com/office/drawing/2014/main" id="{6874B8A4-B715-4385-B807-8C99CC929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8491" name="Oval 17">
              <a:extLst>
                <a:ext uri="{FF2B5EF4-FFF2-40B4-BE49-F238E27FC236}">
                  <a16:creationId xmlns:a16="http://schemas.microsoft.com/office/drawing/2014/main" id="{7D0DD7CF-D9F0-48BA-BBFF-57A1217F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8492" name="Oval 18">
              <a:extLst>
                <a:ext uri="{FF2B5EF4-FFF2-40B4-BE49-F238E27FC236}">
                  <a16:creationId xmlns:a16="http://schemas.microsoft.com/office/drawing/2014/main" id="{9F3A5368-3B45-4DE7-A460-6C8BEFB07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8493" name="Oval 19">
              <a:extLst>
                <a:ext uri="{FF2B5EF4-FFF2-40B4-BE49-F238E27FC236}">
                  <a16:creationId xmlns:a16="http://schemas.microsoft.com/office/drawing/2014/main" id="{251010B2-BE60-44CD-B233-6222535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148486" name="Rectangle 21">
            <a:extLst>
              <a:ext uri="{FF2B5EF4-FFF2-40B4-BE49-F238E27FC236}">
                <a16:creationId xmlns:a16="http://schemas.microsoft.com/office/drawing/2014/main" id="{B2873662-2F21-4C81-BA07-1E3B542B6F2B}"/>
              </a:ext>
            </a:extLst>
          </p:cNvPr>
          <p:cNvSpPr>
            <a:spLocks/>
          </p:cNvSpPr>
          <p:nvPr/>
        </p:nvSpPr>
        <p:spPr bwMode="auto">
          <a:xfrm>
            <a:off x="395536" y="1268760"/>
            <a:ext cx="67468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cs typeface="제주고딕"/>
              </a:rPr>
              <a:t>파이널 프로젝트를 마치고 나니까 새삼 시간이 빨리 지나갔다고 생각이 들었습니다. </a:t>
            </a:r>
            <a:r>
              <a:rPr lang="ko-KR" altLang="en-US" dirty="0" err="1">
                <a:solidFill>
                  <a:srgbClr val="FFFFFF"/>
                </a:solidFill>
                <a:cs typeface="제주고딕"/>
              </a:rPr>
              <a:t>Spring이란</a:t>
            </a:r>
            <a:r>
              <a:rPr lang="ko-KR" altLang="en-US" dirty="0">
                <a:solidFill>
                  <a:srgbClr val="FFFFFF"/>
                </a:solidFill>
                <a:cs typeface="제주고딕"/>
              </a:rPr>
              <a:t> 기술이 많이 사용되고 있다고 해서 다른 기술들 보다 더 열심히 했습니다. 어떤 흐름으로 진행이 되는지 이해하여 전보다는 조금 더 생각한대로 결과물이 나오게 되었습니다. 그러는 도중에 </a:t>
            </a:r>
            <a:r>
              <a:rPr lang="ko-KR" altLang="en-US" dirty="0" err="1">
                <a:solidFill>
                  <a:srgbClr val="FFFFFF"/>
                </a:solidFill>
                <a:cs typeface="제주고딕"/>
              </a:rPr>
              <a:t>오류해결하는</a:t>
            </a:r>
            <a:r>
              <a:rPr lang="ko-KR" altLang="en-US" dirty="0">
                <a:solidFill>
                  <a:srgbClr val="FFFFFF"/>
                </a:solidFill>
                <a:cs typeface="제주고딕"/>
              </a:rPr>
              <a:t> 시간이 많았습니다. 하지만 그 오류들이 나중에 같은 오류발생 시 더 빠르게 해결하고 그 전에 한번 더 생각하여 오류 조차 나지 않도록 코드를 작성하기에 좋은 발판이 될 것이라 생각합니다. 그리고 마지막으로 한 달 넘게 같이 고생해온 우리 팀원들에게 고생했고 그동안 감사했다고 전하고 싶습니다.</a:t>
            </a:r>
          </a:p>
        </p:txBody>
      </p:sp>
      <p:sp>
        <p:nvSpPr>
          <p:cNvPr id="14" name="slide7_shape1">
            <a:extLst>
              <a:ext uri="{FF2B5EF4-FFF2-40B4-BE49-F238E27FC236}">
                <a16:creationId xmlns:a16="http://schemas.microsoft.com/office/drawing/2014/main" id="{BE612C0F-CF62-4DB7-A63B-9ADB913EC9C8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임지영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628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9508" name="slide16_group1">
            <a:extLst>
              <a:ext uri="{FF2B5EF4-FFF2-40B4-BE49-F238E27FC236}">
                <a16:creationId xmlns:a16="http://schemas.microsoft.com/office/drawing/2014/main" id="{C77AE5A3-8829-4AE7-B9D2-BD4D19FE271D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 err="1">
                <a:solidFill>
                  <a:schemeClr val="bg1"/>
                </a:solidFill>
              </a:rPr>
              <a:t>고혜민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9510" name="TextBox 1">
            <a:extLst>
              <a:ext uri="{FF2B5EF4-FFF2-40B4-BE49-F238E27FC236}">
                <a16:creationId xmlns:a16="http://schemas.microsoft.com/office/drawing/2014/main" id="{47802AC4-793A-4BF2-A0B9-A7D0DB409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268760"/>
            <a:ext cx="7124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algn="just" latinLnBrk="0">
              <a:spcBef>
                <a:spcPct val="0"/>
              </a:spcBef>
              <a:buFontTx/>
              <a:buNone/>
            </a:pPr>
            <a:r>
              <a:rPr lang="en-US" altLang="ko-KR" sz="1800" dirty="0"/>
              <a:t>PC</a:t>
            </a:r>
            <a:r>
              <a:rPr lang="ko-KR" altLang="en-US" sz="1800" dirty="0"/>
              <a:t>방 관리 사이트 및 프로그램을 제작하며 교육원에서 배운 기술들을 보다 심도 있게 다뤄볼 수 있어 좋았습니다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새로운 기술을 공부하고 프로젝트에 접목시킴으로써 기존에 알지 못했던 기술을 사용하는 것에 대한 두려움을 이겨낼 수 있었습니다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짧지 않은 시간 함께 고생한 팀원들께 정말 감사드립니다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2449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5">
            <a:extLst>
              <a:ext uri="{FF2B5EF4-FFF2-40B4-BE49-F238E27FC236}">
                <a16:creationId xmlns:a16="http://schemas.microsoft.com/office/drawing/2014/main" id="{9BFCADED-88C6-40AF-B658-D0AB728957C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15" name="slide16_shape4">
            <a:extLst>
              <a:ext uri="{FF2B5EF4-FFF2-40B4-BE49-F238E27FC236}">
                <a16:creationId xmlns:a16="http://schemas.microsoft.com/office/drawing/2014/main" id="{4D044EE2-EB70-4F5D-9075-357F8CF1F278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8068" name="slide16_group1">
            <a:extLst>
              <a:ext uri="{FF2B5EF4-FFF2-40B4-BE49-F238E27FC236}">
                <a16:creationId xmlns:a16="http://schemas.microsoft.com/office/drawing/2014/main" id="{63E895D1-5543-49A1-8DE1-222B51DEF0A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17" name="slide16_shape5">
              <a:extLst>
                <a:ext uri="{FF2B5EF4-FFF2-40B4-BE49-F238E27FC236}">
                  <a16:creationId xmlns:a16="http://schemas.microsoft.com/office/drawing/2014/main" id="{B03B26BE-3938-4C55-B17E-C6AC8FBAE364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16_shape6">
              <a:extLst>
                <a:ext uri="{FF2B5EF4-FFF2-40B4-BE49-F238E27FC236}">
                  <a16:creationId xmlns:a16="http://schemas.microsoft.com/office/drawing/2014/main" id="{B081398D-C158-40F2-8867-4DDF9CA0A0F2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16_shape7">
              <a:extLst>
                <a:ext uri="{FF2B5EF4-FFF2-40B4-BE49-F238E27FC236}">
                  <a16:creationId xmlns:a16="http://schemas.microsoft.com/office/drawing/2014/main" id="{3FAF9972-CAAB-4876-B8A0-CCFD1C58B3AF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16_shape8">
              <a:extLst>
                <a:ext uri="{FF2B5EF4-FFF2-40B4-BE49-F238E27FC236}">
                  <a16:creationId xmlns:a16="http://schemas.microsoft.com/office/drawing/2014/main" id="{14F13614-B663-46B7-B57D-547D35314FEB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16_shape9">
              <a:extLst>
                <a:ext uri="{FF2B5EF4-FFF2-40B4-BE49-F238E27FC236}">
                  <a16:creationId xmlns:a16="http://schemas.microsoft.com/office/drawing/2014/main" id="{1D4E2FB4-7640-46F8-B86D-84F41914FBC3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16_shape10">
              <a:extLst>
                <a:ext uri="{FF2B5EF4-FFF2-40B4-BE49-F238E27FC236}">
                  <a16:creationId xmlns:a16="http://schemas.microsoft.com/office/drawing/2014/main" id="{F1FA8B49-97A5-4EDA-8DB7-4493EA751360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4" name="slide7_shape1">
            <a:extLst>
              <a:ext uri="{FF2B5EF4-FFF2-40B4-BE49-F238E27FC236}">
                <a16:creationId xmlns:a16="http://schemas.microsoft.com/office/drawing/2014/main" id="{DB88CCBA-B29A-4F3F-B27C-E41A7781C6DD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강승호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88071" name="TextBox 15">
            <a:extLst>
              <a:ext uri="{FF2B5EF4-FFF2-40B4-BE49-F238E27FC236}">
                <a16:creationId xmlns:a16="http://schemas.microsoft.com/office/drawing/2014/main" id="{E06E3AC0-9FCE-4DD4-B503-A07A9AF77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63" y="1268760"/>
            <a:ext cx="85693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처음 프로젝트를 시작하기 전 까지만 해도 실력이 많이 부족하다는 생각에 내가 정말 잘 할 수 </a:t>
            </a:r>
            <a:r>
              <a:rPr lang="ko-KR" altLang="en-US" dirty="0" err="1">
                <a:solidFill>
                  <a:schemeClr val="bg1"/>
                </a:solidFill>
              </a:rPr>
              <a:t>있을까라는</a:t>
            </a:r>
            <a:r>
              <a:rPr lang="ko-KR" altLang="en-US" dirty="0">
                <a:solidFill>
                  <a:schemeClr val="bg1"/>
                </a:solidFill>
              </a:rPr>
              <a:t> 걱정과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부담감이 어마어마 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그런 걱정을 한가득 안고 프로젝트에 들어가게 되었는데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프로젝트를 하면서 많은 공부를 하게 된 거 같습니다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뿐만 아니라 프로젝트를 진행하면서 내가 미쳐 생각하지 못한 것을 팀원들이 생각해주고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보다 나은 결과물을 완성시키는데 많은 도움을 준거 같아 </a:t>
            </a:r>
            <a:r>
              <a:rPr lang="ko-KR" altLang="en-US" dirty="0" err="1">
                <a:solidFill>
                  <a:schemeClr val="bg1"/>
                </a:solidFill>
              </a:rPr>
              <a:t>팀원들간의</a:t>
            </a:r>
            <a:r>
              <a:rPr lang="ko-KR" altLang="en-US" dirty="0">
                <a:solidFill>
                  <a:schemeClr val="bg1"/>
                </a:solidFill>
              </a:rPr>
              <a:t> 의사소통이 얼마나 중요한지 알 수 있었습니다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끝으로 함께 고생한 팀원들에게 너무 수고했고 감사드린다는 말을 전하고 싶습니다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28056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5">
            <a:extLst>
              <a:ext uri="{FF2B5EF4-FFF2-40B4-BE49-F238E27FC236}">
                <a16:creationId xmlns:a16="http://schemas.microsoft.com/office/drawing/2014/main" id="{9BFCADED-88C6-40AF-B658-D0AB728957CE}"/>
              </a:ext>
            </a:extLst>
          </p:cNvPr>
          <p:cNvSpPr/>
          <p:nvPr/>
        </p:nvSpPr>
        <p:spPr>
          <a:xfrm>
            <a:off x="0" y="-24965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15" name="slide16_shape4">
            <a:extLst>
              <a:ext uri="{FF2B5EF4-FFF2-40B4-BE49-F238E27FC236}">
                <a16:creationId xmlns:a16="http://schemas.microsoft.com/office/drawing/2014/main" id="{4D044EE2-EB70-4F5D-9075-357F8CF1F278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8068" name="slide16_group1">
            <a:extLst>
              <a:ext uri="{FF2B5EF4-FFF2-40B4-BE49-F238E27FC236}">
                <a16:creationId xmlns:a16="http://schemas.microsoft.com/office/drawing/2014/main" id="{63E895D1-5543-49A1-8DE1-222B51DEF0A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17" name="slide16_shape5">
              <a:extLst>
                <a:ext uri="{FF2B5EF4-FFF2-40B4-BE49-F238E27FC236}">
                  <a16:creationId xmlns:a16="http://schemas.microsoft.com/office/drawing/2014/main" id="{B03B26BE-3938-4C55-B17E-C6AC8FBAE364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16_shape6">
              <a:extLst>
                <a:ext uri="{FF2B5EF4-FFF2-40B4-BE49-F238E27FC236}">
                  <a16:creationId xmlns:a16="http://schemas.microsoft.com/office/drawing/2014/main" id="{B081398D-C158-40F2-8867-4DDF9CA0A0F2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16_shape7">
              <a:extLst>
                <a:ext uri="{FF2B5EF4-FFF2-40B4-BE49-F238E27FC236}">
                  <a16:creationId xmlns:a16="http://schemas.microsoft.com/office/drawing/2014/main" id="{3FAF9972-CAAB-4876-B8A0-CCFD1C58B3AF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16_shape8">
              <a:extLst>
                <a:ext uri="{FF2B5EF4-FFF2-40B4-BE49-F238E27FC236}">
                  <a16:creationId xmlns:a16="http://schemas.microsoft.com/office/drawing/2014/main" id="{14F13614-B663-46B7-B57D-547D35314FEB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16_shape9">
              <a:extLst>
                <a:ext uri="{FF2B5EF4-FFF2-40B4-BE49-F238E27FC236}">
                  <a16:creationId xmlns:a16="http://schemas.microsoft.com/office/drawing/2014/main" id="{1D4E2FB4-7640-46F8-B86D-84F41914FBC3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16_shape10">
              <a:extLst>
                <a:ext uri="{FF2B5EF4-FFF2-40B4-BE49-F238E27FC236}">
                  <a16:creationId xmlns:a16="http://schemas.microsoft.com/office/drawing/2014/main" id="{F1FA8B49-97A5-4EDA-8DB7-4493EA751360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4" name="slide7_shape1">
            <a:extLst>
              <a:ext uri="{FF2B5EF4-FFF2-40B4-BE49-F238E27FC236}">
                <a16:creationId xmlns:a16="http://schemas.microsoft.com/office/drawing/2014/main" id="{DB88CCBA-B29A-4F3F-B27C-E41A7781C6DD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소감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88071" name="TextBox 15">
            <a:extLst>
              <a:ext uri="{FF2B5EF4-FFF2-40B4-BE49-F238E27FC236}">
                <a16:creationId xmlns:a16="http://schemas.microsoft.com/office/drawing/2014/main" id="{E06E3AC0-9FCE-4DD4-B503-A07A9AF77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63" y="1268760"/>
            <a:ext cx="856932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제주고딕"/>
              </a:rPr>
              <a:t>마지막 프로젝트를 하면서 좋은 팀원을 만나 감사하다고 생각하고 있습니다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.</a:t>
            </a:r>
          </a:p>
          <a:p>
            <a:r>
              <a:rPr lang="ko-KR" altLang="en-US" dirty="0">
                <a:solidFill>
                  <a:srgbClr val="FFFFFF"/>
                </a:solidFill>
                <a:latin typeface="제주고딕"/>
              </a:rPr>
              <a:t>전 국비지원을 받으며 공부한 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JAVA</a:t>
            </a:r>
            <a:r>
              <a:rPr lang="ko-KR" altLang="en-US" dirty="0">
                <a:solidFill>
                  <a:srgbClr val="FFFFFF"/>
                </a:solidFill>
                <a:latin typeface="제주고딕"/>
              </a:rPr>
              <a:t>말고 같이 공부한 것들을 팀원들과 나눌 수 있었고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제주고딕"/>
              </a:rPr>
              <a:t>같이 적용해 볼 수 있는 기회가 되어 이번 프로젝트에 대해 많은 뿌듯함과 애착이 가게 되었습니다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.</a:t>
            </a:r>
          </a:p>
          <a:p>
            <a:r>
              <a:rPr lang="ko-KR" altLang="en-US" dirty="0">
                <a:solidFill>
                  <a:srgbClr val="FFFFFF"/>
                </a:solidFill>
                <a:latin typeface="제주고딕"/>
              </a:rPr>
              <a:t>배운 기술을 가능한 많이 써보려고 노력했고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제주고딕"/>
              </a:rPr>
              <a:t>그 결과가 취업으로 연결되어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,  </a:t>
            </a:r>
            <a:r>
              <a:rPr lang="ko-KR" altLang="en-US" dirty="0">
                <a:solidFill>
                  <a:srgbClr val="FFFFFF"/>
                </a:solidFill>
                <a:latin typeface="제주고딕"/>
              </a:rPr>
              <a:t>그 또한 감사하고 있습니다</a:t>
            </a:r>
            <a:r>
              <a:rPr lang="en-US" altLang="ko-KR" dirty="0">
                <a:solidFill>
                  <a:srgbClr val="FFFFFF"/>
                </a:solidFill>
                <a:latin typeface="제주고딕"/>
              </a:rPr>
              <a:t>.</a:t>
            </a:r>
          </a:p>
          <a:p>
            <a:endParaRPr lang="en-US" altLang="ko-KR" dirty="0">
              <a:solidFill>
                <a:srgbClr val="FFFFFF"/>
              </a:solidFill>
              <a:latin typeface="제주고딕"/>
            </a:endParaRPr>
          </a:p>
          <a:p>
            <a:endParaRPr lang="en-US" altLang="ko-KR" dirty="0">
              <a:solidFill>
                <a:srgbClr val="FFFFFF"/>
              </a:solidFill>
              <a:latin typeface="제주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8302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5">
            <a:extLst>
              <a:ext uri="{FF2B5EF4-FFF2-40B4-BE49-F238E27FC236}">
                <a16:creationId xmlns:a16="http://schemas.microsoft.com/office/drawing/2014/main" id="{02368D74-59C9-4539-B74A-96F26F9CB805}"/>
              </a:ext>
            </a:extLst>
          </p:cNvPr>
          <p:cNvSpPr/>
          <p:nvPr/>
        </p:nvSpPr>
        <p:spPr>
          <a:xfrm>
            <a:off x="0" y="27384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16_shape4">
            <a:extLst>
              <a:ext uri="{FF2B5EF4-FFF2-40B4-BE49-F238E27FC236}">
                <a16:creationId xmlns:a16="http://schemas.microsoft.com/office/drawing/2014/main" id="{E53765DE-BC43-4978-9205-99FAF3A7A010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50179" name="slide16_group1">
            <a:extLst>
              <a:ext uri="{FF2B5EF4-FFF2-40B4-BE49-F238E27FC236}">
                <a16:creationId xmlns:a16="http://schemas.microsoft.com/office/drawing/2014/main" id="{B95E8345-43D6-44AC-8D58-87F40E305500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17" name="slide16_shape5">
              <a:extLst>
                <a:ext uri="{FF2B5EF4-FFF2-40B4-BE49-F238E27FC236}">
                  <a16:creationId xmlns:a16="http://schemas.microsoft.com/office/drawing/2014/main" id="{7B5E7F30-CF0A-4DD1-8678-4FA3A17543E8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16_shape6">
              <a:extLst>
                <a:ext uri="{FF2B5EF4-FFF2-40B4-BE49-F238E27FC236}">
                  <a16:creationId xmlns:a16="http://schemas.microsoft.com/office/drawing/2014/main" id="{9F1B454F-4CCE-428C-801A-A96DC1F7FD96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16_shape7">
              <a:extLst>
                <a:ext uri="{FF2B5EF4-FFF2-40B4-BE49-F238E27FC236}">
                  <a16:creationId xmlns:a16="http://schemas.microsoft.com/office/drawing/2014/main" id="{FBDFCCFC-AC89-4327-8E5E-7BBD1BFC9C9D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16_shape8">
              <a:extLst>
                <a:ext uri="{FF2B5EF4-FFF2-40B4-BE49-F238E27FC236}">
                  <a16:creationId xmlns:a16="http://schemas.microsoft.com/office/drawing/2014/main" id="{13C78946-A592-4E10-BB53-D166CBB7EB0E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16_shape9">
              <a:extLst>
                <a:ext uri="{FF2B5EF4-FFF2-40B4-BE49-F238E27FC236}">
                  <a16:creationId xmlns:a16="http://schemas.microsoft.com/office/drawing/2014/main" id="{432CE980-70C9-4F26-8B43-2F0E54B57BFA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16_shape10">
              <a:extLst>
                <a:ext uri="{FF2B5EF4-FFF2-40B4-BE49-F238E27FC236}">
                  <a16:creationId xmlns:a16="http://schemas.microsoft.com/office/drawing/2014/main" id="{0D0E55CB-4252-41B0-AF18-0661EA547B99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3" name="slide5_shape2">
            <a:extLst>
              <a:ext uri="{FF2B5EF4-FFF2-40B4-BE49-F238E27FC236}">
                <a16:creationId xmlns:a16="http://schemas.microsoft.com/office/drawing/2014/main" id="{71092EB2-8194-49AF-9CBD-CA1766E6A9A1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sp>
        <p:nvSpPr>
          <p:cNvPr id="24" name="slide30_shape1">
            <a:extLst>
              <a:ext uri="{FF2B5EF4-FFF2-40B4-BE49-F238E27FC236}">
                <a16:creationId xmlns:a16="http://schemas.microsoft.com/office/drawing/2014/main" id="{3322E338-9BD1-4628-865E-AD4C09B90D85}"/>
              </a:ext>
            </a:extLst>
          </p:cNvPr>
          <p:cNvSpPr/>
          <p:nvPr/>
        </p:nvSpPr>
        <p:spPr>
          <a:xfrm>
            <a:off x="2822292" y="2030912"/>
            <a:ext cx="3499416" cy="23668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anchor="ctr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algn="ctr" defTabSz="426712" eaLnBrk="1" fontAlgn="auto" hangingPunct="1">
              <a:spcAft>
                <a:spcPts val="0"/>
              </a:spcAft>
              <a:defRPr/>
            </a:pPr>
            <a:r>
              <a:rPr lang="ko-KR" altLang="en-US" sz="8000" b="1" kern="0" spc="280" dirty="0">
                <a:solidFill>
                  <a:schemeClr val="bg1"/>
                </a:solidFill>
              </a:rPr>
              <a:t>시연</a:t>
            </a:r>
            <a:endParaRPr sz="8000" b="1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5">
            <a:extLst>
              <a:ext uri="{FF2B5EF4-FFF2-40B4-BE49-F238E27FC236}">
                <a16:creationId xmlns:a16="http://schemas.microsoft.com/office/drawing/2014/main" id="{4313573C-2D45-4A22-B0F1-EDAAAD11BBEF}"/>
              </a:ext>
            </a:extLst>
          </p:cNvPr>
          <p:cNvSpPr/>
          <p:nvPr/>
        </p:nvSpPr>
        <p:spPr>
          <a:xfrm>
            <a:off x="0" y="27384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32_shape3">
            <a:extLst>
              <a:ext uri="{FF2B5EF4-FFF2-40B4-BE49-F238E27FC236}">
                <a16:creationId xmlns:a16="http://schemas.microsoft.com/office/drawing/2014/main" id="{8A06BA67-6761-4FF0-9ED3-12DBC5699B5C}"/>
              </a:ext>
            </a:extLst>
          </p:cNvPr>
          <p:cNvSpPr/>
          <p:nvPr/>
        </p:nvSpPr>
        <p:spPr>
          <a:xfrm>
            <a:off x="0" y="6711950"/>
            <a:ext cx="9144000" cy="144463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51203" name="slide32_group1">
            <a:extLst>
              <a:ext uri="{FF2B5EF4-FFF2-40B4-BE49-F238E27FC236}">
                <a16:creationId xmlns:a16="http://schemas.microsoft.com/office/drawing/2014/main" id="{ADAC36AA-D43F-4F8D-8DA4-5AB23AE77A7D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57988"/>
            <a:ext cx="661988" cy="55562"/>
            <a:chOff x="5662364" y="6728283"/>
            <a:chExt cx="882278" cy="68933"/>
          </a:xfrm>
        </p:grpSpPr>
        <p:sp>
          <p:nvSpPr>
            <p:cNvPr id="16" name="slide32_shape4">
              <a:extLst>
                <a:ext uri="{FF2B5EF4-FFF2-40B4-BE49-F238E27FC236}">
                  <a16:creationId xmlns:a16="http://schemas.microsoft.com/office/drawing/2014/main" id="{5900C6E4-0D7B-4641-8401-A2CC17473C3C}"/>
                </a:ext>
              </a:extLst>
            </p:cNvPr>
            <p:cNvSpPr/>
            <p:nvPr/>
          </p:nvSpPr>
          <p:spPr>
            <a:xfrm>
              <a:off x="5662364" y="6728283"/>
              <a:ext cx="67705" cy="6696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  <p:sp>
          <p:nvSpPr>
            <p:cNvPr id="17" name="slide32_shape5">
              <a:extLst>
                <a:ext uri="{FF2B5EF4-FFF2-40B4-BE49-F238E27FC236}">
                  <a16:creationId xmlns:a16="http://schemas.microsoft.com/office/drawing/2014/main" id="{A15B11F0-99B8-44E2-B244-A23BC2EFCC19}"/>
                </a:ext>
              </a:extLst>
            </p:cNvPr>
            <p:cNvSpPr/>
            <p:nvPr/>
          </p:nvSpPr>
          <p:spPr>
            <a:xfrm>
              <a:off x="5825279" y="6730252"/>
              <a:ext cx="67705" cy="6696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  <p:sp>
          <p:nvSpPr>
            <p:cNvPr id="18" name="slide32_shape6">
              <a:extLst>
                <a:ext uri="{FF2B5EF4-FFF2-40B4-BE49-F238E27FC236}">
                  <a16:creationId xmlns:a16="http://schemas.microsoft.com/office/drawing/2014/main" id="{86B82F49-287E-433A-A6C5-C9B5A59AD84C}"/>
                </a:ext>
              </a:extLst>
            </p:cNvPr>
            <p:cNvSpPr/>
            <p:nvPr/>
          </p:nvSpPr>
          <p:spPr>
            <a:xfrm>
              <a:off x="5988193" y="6730252"/>
              <a:ext cx="67705" cy="6696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  <p:sp>
          <p:nvSpPr>
            <p:cNvPr id="19" name="slide32_shape7">
              <a:extLst>
                <a:ext uri="{FF2B5EF4-FFF2-40B4-BE49-F238E27FC236}">
                  <a16:creationId xmlns:a16="http://schemas.microsoft.com/office/drawing/2014/main" id="{C76E419F-3695-42F2-8BB2-9578EF0F964D}"/>
                </a:ext>
              </a:extLst>
            </p:cNvPr>
            <p:cNvSpPr/>
            <p:nvPr/>
          </p:nvSpPr>
          <p:spPr>
            <a:xfrm>
              <a:off x="6151108" y="6730252"/>
              <a:ext cx="67705" cy="6696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  <p:sp>
          <p:nvSpPr>
            <p:cNvPr id="20" name="slide32_shape8">
              <a:extLst>
                <a:ext uri="{FF2B5EF4-FFF2-40B4-BE49-F238E27FC236}">
                  <a16:creationId xmlns:a16="http://schemas.microsoft.com/office/drawing/2014/main" id="{FED2C68A-5785-49D4-AE57-4F378C963CF6}"/>
                </a:ext>
              </a:extLst>
            </p:cNvPr>
            <p:cNvSpPr/>
            <p:nvPr/>
          </p:nvSpPr>
          <p:spPr>
            <a:xfrm>
              <a:off x="6476937" y="6730252"/>
              <a:ext cx="67705" cy="66964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  <p:sp>
          <p:nvSpPr>
            <p:cNvPr id="21" name="slide32_shape9">
              <a:extLst>
                <a:ext uri="{FF2B5EF4-FFF2-40B4-BE49-F238E27FC236}">
                  <a16:creationId xmlns:a16="http://schemas.microsoft.com/office/drawing/2014/main" id="{784A7A4C-7C27-4EAD-8AE8-4F80226C82A7}"/>
                </a:ext>
              </a:extLst>
            </p:cNvPr>
            <p:cNvSpPr/>
            <p:nvPr/>
          </p:nvSpPr>
          <p:spPr>
            <a:xfrm>
              <a:off x="6314022" y="6730252"/>
              <a:ext cx="67705" cy="6696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 dirty="0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EE001AE9-BBB1-4BC6-BF2E-747AF8B08799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AA166E7-C0C9-40F9-BF13-64B759BF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41388"/>
            <a:ext cx="7316788" cy="4295775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166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sz="16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4BF80-2633-4AE8-9419-A0BD0F68A51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7_shape1">
            <a:extLst>
              <a:ext uri="{FF2B5EF4-FFF2-40B4-BE49-F238E27FC236}">
                <a16:creationId xmlns:a16="http://schemas.microsoft.com/office/drawing/2014/main" id="{4F7B059D-5045-42D9-98CC-CE134321AB6B}"/>
              </a:ext>
            </a:extLst>
          </p:cNvPr>
          <p:cNvSpPr/>
          <p:nvPr/>
        </p:nvSpPr>
        <p:spPr>
          <a:xfrm>
            <a:off x="323528" y="195922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요구사항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4127267F-E68B-4B58-A3D4-EBD7297F1A31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3317" name="slide5_group1">
            <a:extLst>
              <a:ext uri="{FF2B5EF4-FFF2-40B4-BE49-F238E27FC236}">
                <a16:creationId xmlns:a16="http://schemas.microsoft.com/office/drawing/2014/main" id="{5ADD524B-E309-4EE8-8C30-8FBB39CBACFB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2D1663DA-70C6-4888-8635-620B3C9D5CA6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8383D5A-B2B3-4CFB-8BC5-5A53E62E00D9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B3E10044-87B1-44B4-854D-EEC319DE9617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FB00D42E-CB93-4B7B-A83C-AF99464676B4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50D7665E-E0C9-4ECA-8BDB-4767EAC99F4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EF043080-F877-4A27-A88C-3B1BCBA2433C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4A33ECD8-7A55-4449-BA8C-1C3C731EE8A1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7E213A-81A5-42A9-A65D-04E2C9AC56A8}"/>
              </a:ext>
            </a:extLst>
          </p:cNvPr>
          <p:cNvSpPr txBox="1"/>
          <p:nvPr/>
        </p:nvSpPr>
        <p:spPr>
          <a:xfrm>
            <a:off x="251520" y="1268760"/>
            <a:ext cx="46025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요구사항 정의서 요약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*. </a:t>
            </a:r>
            <a:r>
              <a:rPr lang="ko-KR" altLang="en-US" dirty="0">
                <a:solidFill>
                  <a:schemeClr val="bg1"/>
                </a:solidFill>
              </a:rPr>
              <a:t>페이지는 </a:t>
            </a:r>
            <a:r>
              <a:rPr lang="ko-KR" altLang="en-US" dirty="0">
                <a:solidFill>
                  <a:srgbClr val="FF0000"/>
                </a:solidFill>
              </a:rPr>
              <a:t>반응형 웹</a:t>
            </a:r>
            <a:r>
              <a:rPr lang="ko-KR" altLang="en-US" dirty="0">
                <a:solidFill>
                  <a:schemeClr val="bg1"/>
                </a:solidFill>
              </a:rPr>
              <a:t> 으로 디자인한다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*. </a:t>
            </a:r>
            <a:r>
              <a:rPr lang="ko-KR" altLang="en-US" dirty="0">
                <a:solidFill>
                  <a:schemeClr val="bg1"/>
                </a:solidFill>
              </a:rPr>
              <a:t>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기능을 </a:t>
            </a:r>
            <a:r>
              <a:rPr lang="ko-KR" altLang="en-US" dirty="0">
                <a:solidFill>
                  <a:srgbClr val="FF0000"/>
                </a:solidFill>
              </a:rPr>
              <a:t>모듈화</a:t>
            </a:r>
            <a:r>
              <a:rPr lang="ko-KR" altLang="en-US" dirty="0">
                <a:solidFill>
                  <a:schemeClr val="bg1"/>
                </a:solidFill>
              </a:rPr>
              <a:t> 하여  구현한다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*. PC</a:t>
            </a:r>
            <a:r>
              <a:rPr lang="ko-KR" altLang="en-US" dirty="0">
                <a:solidFill>
                  <a:schemeClr val="bg1"/>
                </a:solidFill>
              </a:rPr>
              <a:t>방에서 사용하는 기능 </a:t>
            </a:r>
            <a:r>
              <a:rPr lang="ko-KR" altLang="en-US" dirty="0">
                <a:solidFill>
                  <a:srgbClr val="FF0000"/>
                </a:solidFill>
              </a:rPr>
              <a:t>모두</a:t>
            </a:r>
            <a:r>
              <a:rPr lang="ko-KR" altLang="en-US" dirty="0">
                <a:solidFill>
                  <a:schemeClr val="bg1"/>
                </a:solidFill>
              </a:rPr>
              <a:t> 웹에서도 구현한다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4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4BF80-2633-4AE8-9419-A0BD0F68A51C}"/>
              </a:ext>
            </a:extLst>
          </p:cNvPr>
          <p:cNvSpPr/>
          <p:nvPr/>
        </p:nvSpPr>
        <p:spPr>
          <a:xfrm>
            <a:off x="0" y="0"/>
            <a:ext cx="9144000" cy="6830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7_shape1">
            <a:extLst>
              <a:ext uri="{FF2B5EF4-FFF2-40B4-BE49-F238E27FC236}">
                <a16:creationId xmlns:a16="http://schemas.microsoft.com/office/drawing/2014/main" id="{4F7B059D-5045-42D9-98CC-CE134321AB6B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4127267F-E68B-4B58-A3D4-EBD7297F1A31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173" name="slide5_group1">
            <a:extLst>
              <a:ext uri="{FF2B5EF4-FFF2-40B4-BE49-F238E27FC236}">
                <a16:creationId xmlns:a16="http://schemas.microsoft.com/office/drawing/2014/main" id="{D98FD350-36AB-4AF8-B5C0-F9D3F48C73AD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2D1663DA-70C6-4888-8635-620B3C9D5CA6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8383D5A-B2B3-4CFB-8BC5-5A53E62E00D9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B3E10044-87B1-44B4-854D-EEC319DE9617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FB00D42E-CB93-4B7B-A83C-AF99464676B4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50D7665E-E0C9-4ECA-8BDB-4767EAC99F4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EF043080-F877-4A27-A88C-3B1BCBA2433C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4A33ECD8-7A55-4449-BA8C-1C3C731EE8A1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DC942E1-C0E6-44D6-BE7F-3BD606ECB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537304"/>
              </p:ext>
            </p:extLst>
          </p:nvPr>
        </p:nvGraphicFramePr>
        <p:xfrm>
          <a:off x="250825" y="1267946"/>
          <a:ext cx="8642350" cy="3558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02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45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2017.07.14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26" marB="4572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메인 화면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index.all.bean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메인 페이지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김선호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Intro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사이트 목적 및 소개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김선호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사이트가입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모든 접속자 회원가입 가능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고혜민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정보수정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모든 회원의 정보 수정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김선호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정보삭제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모든 회원의 아이디 삭제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강승호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정보보기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모든 회원의 자신의 정보 확인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아이디찾기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이메일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전화번호로 </a:t>
                      </a:r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아이디찾기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비밀번호찾기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login.user.bean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아이디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전화번호로 비밀번호찾기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26" marB="4572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9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4EAA5F-D008-40D3-BF85-F1101FC6951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BC2D018F-801A-42E5-A684-A221240B2CCA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8196" name="slide5_group1">
            <a:extLst>
              <a:ext uri="{FF2B5EF4-FFF2-40B4-BE49-F238E27FC236}">
                <a16:creationId xmlns:a16="http://schemas.microsoft.com/office/drawing/2014/main" id="{DBD53F09-8294-4410-8CFA-35D48E021097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3B9D9DB5-F22B-4696-B274-F249E413C963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A9E7D50-6DA0-4643-9D9D-595AD5BEFEE3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40FABD7E-70AC-4D7A-82B8-259772A54225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326160A4-4426-4650-ACB8-CDA0E4F64963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928136D4-FB4C-4E59-BEA5-2232761DA776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FA87F923-7C6F-4380-A716-6E5BDCD56D59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F80F79F0-47B3-4CC9-A238-F71C263C6BF3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Group -1022">
            <a:extLst>
              <a:ext uri="{FF2B5EF4-FFF2-40B4-BE49-F238E27FC236}">
                <a16:creationId xmlns:a16="http://schemas.microsoft.com/office/drawing/2014/main" id="{BD7A6FDE-D221-4F61-889D-3A2B681A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99450"/>
              </p:ext>
            </p:extLst>
          </p:nvPr>
        </p:nvGraphicFramePr>
        <p:xfrm>
          <a:off x="250131" y="1268760"/>
          <a:ext cx="8642349" cy="2174488"/>
        </p:xfrm>
        <a:graphic>
          <a:graphicData uri="http://schemas.openxmlformats.org/drawingml/2006/table">
            <a:tbl>
              <a:tblPr/>
              <a:tblGrid>
                <a:gridCol w="428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1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6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044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명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BuengBueng</a:t>
                      </a:r>
                      <a:endParaRPr kumimoji="0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2017.07.14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단위업무ID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단위업무명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요구사항ID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요구사항명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업무게시일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Boss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메뉴관리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menu.all.bean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가맹점 메뉴 관리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  <a:endParaRPr kumimoji="0" lang="ko-KR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Boss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재고관리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menu.all.bean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가맹점 메뉴에 맞는 재고 관리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Boss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사장 주문관리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menu.all.bean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주문사항 관리(</a:t>
                      </a: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주문승인,환불승인,환불거절</a:t>
                      </a: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User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주문창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menu.all.bean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메뉴주문 창(</a:t>
                      </a:r>
                      <a:r>
                        <a:rPr kumimoji="0" lang="ko-KR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주문,취소,환불요청</a:t>
                      </a: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임지영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08022" marR="108022" marT="100161" marB="4240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slide7_shape1">
            <a:extLst>
              <a:ext uri="{FF2B5EF4-FFF2-40B4-BE49-F238E27FC236}">
                <a16:creationId xmlns:a16="http://schemas.microsoft.com/office/drawing/2014/main" id="{91D7B8E5-8274-44F6-9CE7-4E9FB262A7D2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4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F9DBCD-55B9-43CF-946F-023275B950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9603ED26-8BD8-451E-B859-371D94DE8AAE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9220" name="slide5_group1">
            <a:extLst>
              <a:ext uri="{FF2B5EF4-FFF2-40B4-BE49-F238E27FC236}">
                <a16:creationId xmlns:a16="http://schemas.microsoft.com/office/drawing/2014/main" id="{AEBE7607-224B-4583-8ADA-F9795B1A7B60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647027DF-534D-49D9-B7F3-1C95166D041D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FA055862-FB3B-440A-A792-64B1C9ADCEA2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BB4F7AF6-4D6E-47D6-BE83-2FB98F1B2D96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F167239D-C5CA-479A-B117-F6D552ECDE10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D954C988-CFF6-4ACA-8F9A-1A9996EA7F7B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C642F4C8-E6B3-470D-A7C1-C5101CC45D9E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DE37D244-AA84-466E-9F19-0EAEAA62BE91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03C6193-7824-4D52-94E3-9A90D7165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28144"/>
              </p:ext>
            </p:extLst>
          </p:nvPr>
        </p:nvGraphicFramePr>
        <p:xfrm>
          <a:off x="250825" y="1268760"/>
          <a:ext cx="8642351" cy="3646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0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04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2017.07.11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요구사항</a:t>
                      </a:r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8514" marB="4086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자신의 일정 체크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가능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2017.06.30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출근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퇴근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후 사용자 포인트 정보 제공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 관리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아르바이트생이 사용할 아이디 신청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65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알바 신상정보 관리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아이디에 아르바이트생 신상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 보기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가능상태변경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알바 근태 관리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아르바이트생 출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퇴근 리스트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2017.06.24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신청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사장님 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 생략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가맹점 신청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신청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처리중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신청 중 및 삭제 중 리스트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2017.06.15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삭제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가맹점을 삭제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2017.06.17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63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정보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정보 보기 및 수정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2017.06.18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8514" marB="40867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slide7_shape1">
            <a:extLst>
              <a:ext uri="{FF2B5EF4-FFF2-40B4-BE49-F238E27FC236}">
                <a16:creationId xmlns:a16="http://schemas.microsoft.com/office/drawing/2014/main" id="{BF35AFC7-7304-43D3-93A1-C3886D08B481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2A96E-729A-44E4-ADA6-92DB6CA014C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35DC1562-8CF4-4A5F-8CC5-B43067704072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10244" name="slide5_group1">
            <a:extLst>
              <a:ext uri="{FF2B5EF4-FFF2-40B4-BE49-F238E27FC236}">
                <a16:creationId xmlns:a16="http://schemas.microsoft.com/office/drawing/2014/main" id="{A84AD976-935E-47B5-89F8-1444DF0BF48F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9D11B098-F3A2-4FA9-908B-65E805C3C49D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D35F2C2-BEA8-4DE9-92CF-C585095099BD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61CB2974-88DC-4C6D-AE6B-1DCBEA05D783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98799C13-3378-4BDD-9FBC-AABCC586A348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4E569B3E-9165-43C5-8688-64B3324BB76C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008118ED-1BDE-405B-8508-8E1A6F246461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6B90E801-CF2C-47FF-B174-FA105E2EA3B4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0C82B1B-DE25-427C-923F-B4B3B4820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94241"/>
              </p:ext>
            </p:extLst>
          </p:nvPr>
        </p:nvGraphicFramePr>
        <p:xfrm>
          <a:off x="250825" y="1268413"/>
          <a:ext cx="8642351" cy="4241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02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234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2017.07.11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단위업무</a:t>
                      </a:r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7" marR="9527" marT="9531" marB="457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페이지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포인트 충전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강승호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완료페이지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후 사용자 포인트 정보 제공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2017.06.15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오류페이지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오류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결제자 취소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잔액부족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서버오류 등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인한 결제 취소 시 해당 정보 제공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2017.06.18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포인트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결제 내역 리스트 및 영수증 확인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포인트 조회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2017.06.21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 현황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 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 현황 리스트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2017.06.24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요청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요청전송 및 현황 리스트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2017.06.25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4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내역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 정산 현황 리스트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2017.07.25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승인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manage.admin.bean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사장으로부터 받은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요청 허가 리스트 현황 및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승인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2017.05.28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 내역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manage.admin.bean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erp.boss.bean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일일정산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승인 내역 리스트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2017.07.02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63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내역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manage.admin.bean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payment.all.bean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결제내역 리스트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이명훈</a:t>
                      </a: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2017.07.02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7" marR="9527" marT="9531" marB="4574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" name="slide7_shape1">
            <a:extLst>
              <a:ext uri="{FF2B5EF4-FFF2-40B4-BE49-F238E27FC236}">
                <a16:creationId xmlns:a16="http://schemas.microsoft.com/office/drawing/2014/main" id="{F8F65A26-520D-49BD-BEDF-202F3110F6B8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6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3ECF0A-4EA1-440E-B469-5DE2DF0FE64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60EA3EE1-3014-46B8-8BB6-4AEE760D1AC6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11268" name="slide5_group1">
            <a:extLst>
              <a:ext uri="{FF2B5EF4-FFF2-40B4-BE49-F238E27FC236}">
                <a16:creationId xmlns:a16="http://schemas.microsoft.com/office/drawing/2014/main" id="{D720DE08-3571-4ED6-A42F-09976C2690D7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6283379D-3FBC-4004-A1D1-BFD820FFFC06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8E5B2239-CC7A-4375-B44C-33BF77EB2F5E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617BDF14-7E11-4CCA-A576-38CF1D62437E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2840C7CD-6100-4D39-8F0C-5F77556A1E5D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C291990A-9D11-4720-8A88-5A55B8E66F22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5A1B819D-2C32-41D4-892D-A99789E9BA69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11A3A445-9505-41D4-821B-2EA4258BCA5B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26A0F2-CF0D-45FE-8BE4-DBBD7F1FB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50903"/>
              </p:ext>
            </p:extLst>
          </p:nvPr>
        </p:nvGraphicFramePr>
        <p:xfrm>
          <a:off x="250825" y="1268413"/>
          <a:ext cx="8626476" cy="42493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5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8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233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2017.07.14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6" marR="9526" marT="8702" marB="417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챗봇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챗봇으로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실시간 상담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김재욱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2017.05.23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방찾기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pcRoom.search.bean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주소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정보 주소로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 확인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2017.06.18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즐겨찾는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pcRoom.search.bean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즐겨찾는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방에 추가된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모아보기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2017.06.19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2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 좌석 정보관리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좌석 정보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2017.06.04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 이용 현황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manage.boss.bean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pc.materials.bean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이용 현황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2017.06.04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2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대여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대여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2017.06.11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설치파일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manage.boss.bean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설치파일 다운로드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2017.07.10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3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챗봇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manage.admin.bean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챗봇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질문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김재욱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2017.05.28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12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좌석 기본 정보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manage.boss.bean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좌석 기본 정보 관리</a:t>
                      </a: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2017.07.02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6" marR="9526" marT="8702" marB="4177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slide7_shape1">
            <a:extLst>
              <a:ext uri="{FF2B5EF4-FFF2-40B4-BE49-F238E27FC236}">
                <a16:creationId xmlns:a16="http://schemas.microsoft.com/office/drawing/2014/main" id="{33E57FBA-A72F-48D9-9D56-BF55FF7364DD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7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747DE-26DB-4399-9C33-D2B39530222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4984EE96-13F2-41FD-B30A-4C02F8858EFE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12292" name="slide5_group1">
            <a:extLst>
              <a:ext uri="{FF2B5EF4-FFF2-40B4-BE49-F238E27FC236}">
                <a16:creationId xmlns:a16="http://schemas.microsoft.com/office/drawing/2014/main" id="{2B1B79B8-6820-4369-84EE-C37893DDBF69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DFE60901-34B9-4E7E-8944-AE2829BF0297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DAFC7E53-B5A9-4A9A-960A-BAD3B2AF9904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3E48307C-63A8-4AA3-B07C-7FCBE839B86C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5CE39328-D26A-40F1-982E-A44E78F0E5CF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D5B0AB4D-7DF6-42FA-8D18-3D820377FE9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D1B203EB-B3C3-4082-A26D-7A90B7B0B01B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CD14402B-B062-41E0-8FC3-7B12874FDAE5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DAEF12-1B61-4D95-B090-874912E13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07791"/>
              </p:ext>
            </p:extLst>
          </p:nvPr>
        </p:nvGraphicFramePr>
        <p:xfrm>
          <a:off x="250825" y="1270000"/>
          <a:ext cx="8642349" cy="347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0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02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2017.07.14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</a:t>
                      </a: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</a:endParaRPr>
                    </a:p>
                  </a:txBody>
                  <a:tcPr marL="9528" marR="9528" marT="9522" marB="457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47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 찾기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프로그램에서 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전화번호로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아이디찾기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2017.05.31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7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</a:t>
                      </a:r>
                      <a:r>
                        <a:rPr 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user.bean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프로그램에서 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전화번호로 </a:t>
                      </a: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비밀번호찾기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2017.05.31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대여물품 주문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대여물품 주문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2017.06.12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모듈화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사용 메뉴 모듈화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2017.05.23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피씨방</a:t>
                      </a:r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내부 이용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2017.06.23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대여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프로그램으로 대여물품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2017.06.29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프로그램으로 메뉴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고혜민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2017.06.30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35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Boss</a:t>
                      </a: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알바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fx.user.bean</a:t>
                      </a:r>
                      <a:endParaRPr lang="en-US" altLang="ko-KR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프로그램으로 아르바이트생 관리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김선호</a:t>
                      </a: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2017.06.30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8" marR="9528" marT="9522" marB="4571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slide7_shape1">
            <a:extLst>
              <a:ext uri="{FF2B5EF4-FFF2-40B4-BE49-F238E27FC236}">
                <a16:creationId xmlns:a16="http://schemas.microsoft.com/office/drawing/2014/main" id="{F1B5E03A-F1CA-4812-8A66-41F257293023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2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DA7DE3F-084E-4079-BD19-2E3563D664A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2843808 w 9144000"/>
              <a:gd name="connsiteY0" fmla="*/ 620688 h 6858000"/>
              <a:gd name="connsiteX1" fmla="*/ 2843808 w 9144000"/>
              <a:gd name="connsiteY1" fmla="*/ 5877272 h 6858000"/>
              <a:gd name="connsiteX2" fmla="*/ 6300192 w 9144000"/>
              <a:gd name="connsiteY2" fmla="*/ 5877272 h 6858000"/>
              <a:gd name="connsiteX3" fmla="*/ 6300192 w 9144000"/>
              <a:gd name="connsiteY3" fmla="*/ 620688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2843808" y="620688"/>
                </a:moveTo>
                <a:lnTo>
                  <a:pt x="2843808" y="5877272"/>
                </a:lnTo>
                <a:lnTo>
                  <a:pt x="6300192" y="5877272"/>
                </a:lnTo>
                <a:lnTo>
                  <a:pt x="6300192" y="62068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92C05A-E860-46FD-85E7-2A528ED3D178}"/>
              </a:ext>
            </a:extLst>
          </p:cNvPr>
          <p:cNvSpPr/>
          <p:nvPr/>
        </p:nvSpPr>
        <p:spPr>
          <a:xfrm>
            <a:off x="2195513" y="692150"/>
            <a:ext cx="4752975" cy="51133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172" name="제목 3">
            <a:extLst>
              <a:ext uri="{FF2B5EF4-FFF2-40B4-BE49-F238E27FC236}">
                <a16:creationId xmlns:a16="http://schemas.microsoft.com/office/drawing/2014/main" id="{C76E5DD3-9A3E-4FD5-B782-BB1695633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/>
              <a:t>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01F944-B9D8-4407-BD06-69B8D0648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588" y="1639888"/>
            <a:ext cx="3251200" cy="452596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개발배경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구현목표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일정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요구사항정의서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 err="1"/>
              <a:t>단의업무정의서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 err="1"/>
              <a:t>사이트맵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 err="1"/>
              <a:t>유스케이스</a:t>
            </a:r>
            <a:r>
              <a:rPr lang="ko-KR" altLang="en-US" dirty="0"/>
              <a:t> 정의서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ERD (</a:t>
            </a:r>
            <a:r>
              <a:rPr lang="ko-KR" altLang="en-US" dirty="0"/>
              <a:t>물</a:t>
            </a:r>
            <a:r>
              <a:rPr lang="en-US" altLang="ko-KR" dirty="0"/>
              <a:t>/</a:t>
            </a:r>
            <a:r>
              <a:rPr lang="ko-KR" altLang="en-US" dirty="0"/>
              <a:t>논리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스토리보드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질의응답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BBEFD9-7AC9-4C78-A3BB-D0EB7103CB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4" name="slide5_shape3">
            <a:extLst>
              <a:ext uri="{FF2B5EF4-FFF2-40B4-BE49-F238E27FC236}">
                <a16:creationId xmlns:a16="http://schemas.microsoft.com/office/drawing/2014/main" id="{8CF64AA8-CA4A-4E33-B448-5429183A8AEC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 dirty="0">
              <a:latin typeface="+mn-lt"/>
              <a:ea typeface="+mn-ea"/>
            </a:endParaRPr>
          </a:p>
        </p:txBody>
      </p:sp>
      <p:grpSp>
        <p:nvGrpSpPr>
          <p:cNvPr id="13316" name="slide5_group1">
            <a:extLst>
              <a:ext uri="{FF2B5EF4-FFF2-40B4-BE49-F238E27FC236}">
                <a16:creationId xmlns:a16="http://schemas.microsoft.com/office/drawing/2014/main" id="{63595E2C-0EDC-49E6-8511-03B4AD51C92E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6" name="slide5_shape4">
              <a:extLst>
                <a:ext uri="{FF2B5EF4-FFF2-40B4-BE49-F238E27FC236}">
                  <a16:creationId xmlns:a16="http://schemas.microsoft.com/office/drawing/2014/main" id="{4412B507-B432-4CA3-9E90-AC55F7D46B52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7" name="slide5_shape5">
              <a:extLst>
                <a:ext uri="{FF2B5EF4-FFF2-40B4-BE49-F238E27FC236}">
                  <a16:creationId xmlns:a16="http://schemas.microsoft.com/office/drawing/2014/main" id="{3ACD2FC7-C0D5-4380-BC07-7F4E5E89CA85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6">
              <a:extLst>
                <a:ext uri="{FF2B5EF4-FFF2-40B4-BE49-F238E27FC236}">
                  <a16:creationId xmlns:a16="http://schemas.microsoft.com/office/drawing/2014/main" id="{551289F5-E57D-4B6E-A1B2-F492532AA6C8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7">
              <a:extLst>
                <a:ext uri="{FF2B5EF4-FFF2-40B4-BE49-F238E27FC236}">
                  <a16:creationId xmlns:a16="http://schemas.microsoft.com/office/drawing/2014/main" id="{17C8A8F5-0FEC-44AE-8C8C-4DA08C26E605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8">
              <a:extLst>
                <a:ext uri="{FF2B5EF4-FFF2-40B4-BE49-F238E27FC236}">
                  <a16:creationId xmlns:a16="http://schemas.microsoft.com/office/drawing/2014/main" id="{88CE7B72-4142-42CF-88E8-8C6225A0C4C8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9">
              <a:extLst>
                <a:ext uri="{FF2B5EF4-FFF2-40B4-BE49-F238E27FC236}">
                  <a16:creationId xmlns:a16="http://schemas.microsoft.com/office/drawing/2014/main" id="{438097C0-C503-4C9C-80A0-101E99C00DDD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2" name="slide5_shape2">
            <a:extLst>
              <a:ext uri="{FF2B5EF4-FFF2-40B4-BE49-F238E27FC236}">
                <a16:creationId xmlns:a16="http://schemas.microsoft.com/office/drawing/2014/main" id="{FB20CDE8-FE13-434C-903F-4F9B1D1689E7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468B80B-8204-4A3F-B77B-7F008C2F7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08680"/>
              </p:ext>
            </p:extLst>
          </p:nvPr>
        </p:nvGraphicFramePr>
        <p:xfrm>
          <a:off x="250825" y="1270000"/>
          <a:ext cx="8642350" cy="4544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0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142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BuengBueng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2017.07.14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4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단위업무</a:t>
                      </a:r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단위업무명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</a:t>
                      </a:r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업무게시일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49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 페이지 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목록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manage.admin.bean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정보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수정 및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관리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2017.05.31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50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함초롬바탕" pitchFamily="18" charset="-127"/>
                        </a:rPr>
                        <a:t>관리자 페이지 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함초롬바탕" pitchFamily="18" charset="-127"/>
                      </a:endParaRPr>
                    </a:p>
                    <a:p>
                      <a:pPr algn="ctr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함초롬바탕" pitchFamily="18" charset="-127"/>
                        </a:rPr>
                        <a:t>회원 검색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manage.admin.bean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함초롬바탕" pitchFamily="18" charset="-127"/>
                        </a:rPr>
                        <a:t>회원 정보 검색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함초롬바탕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함초롬바탕" pitchFamily="18" charset="-127"/>
                        </a:rPr>
                        <a:t>2017.06.02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함초롬바탕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51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 페이지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가맹 목록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manage.admin.bean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가맹 신청 승인 및 가맹점 정보 삭제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2017.06.18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52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 페이지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알바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목록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manage.admin.bean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가맹점 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알바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승인 및 삭제 관리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2017.06.19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53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 페이지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manage.admin.bean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모아보기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글쓰기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 관리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2017.06.22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54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All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고객센터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가맹 문의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게시판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login.user.bean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글쓰기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2017.06.03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55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Admin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고객센터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자주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묻는 질문</a:t>
                      </a:r>
                      <a:endParaRPr lang="en-US" altLang="ko-KR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login.user.bean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글쓰기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2017.06.03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56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All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고객센터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1:!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문의 게시판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login.user.bean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글쓰기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김재욱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2017.06.03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57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All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공지사항 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login.user.bean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 글쓰기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실시간 댓글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수정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삭제</a:t>
                      </a: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강승호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2017.06.20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527" marR="9527" marT="9519" marB="4569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" name="slide7_shape1">
            <a:extLst>
              <a:ext uri="{FF2B5EF4-FFF2-40B4-BE49-F238E27FC236}">
                <a16:creationId xmlns:a16="http://schemas.microsoft.com/office/drawing/2014/main" id="{A122ABA4-F860-47B6-B4D9-717942BF962B}"/>
              </a:ext>
            </a:extLst>
          </p:cNvPr>
          <p:cNvSpPr/>
          <p:nvPr/>
        </p:nvSpPr>
        <p:spPr>
          <a:xfrm>
            <a:off x="323528" y="196711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spc="280" dirty="0">
                <a:solidFill>
                  <a:schemeClr val="bg1"/>
                </a:solidFill>
              </a:rPr>
              <a:t>단위업무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4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14428C-4548-445C-A11E-157603FA0A3A}"/>
              </a:ext>
            </a:extLst>
          </p:cNvPr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649C6EF7-7532-4614-B062-9D21843530AF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22532" name="slide5_group1">
            <a:extLst>
              <a:ext uri="{FF2B5EF4-FFF2-40B4-BE49-F238E27FC236}">
                <a16:creationId xmlns:a16="http://schemas.microsoft.com/office/drawing/2014/main" id="{D5DA2A36-FF27-4C87-BDB3-F1E69AA47E98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757E2338-1B6F-4D70-8FD2-DCDD3B95E59D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8C9B13C1-F75D-4708-A4B6-06AF4B38F781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2CD3CBC7-956A-4887-86BA-00E2784880B0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D66CAD7A-F11A-44B3-9AD9-0A104A27AB45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2EE8E8A5-CC31-48B8-B523-78407F6B561F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4722BB70-2CCE-497F-861E-22D8DBB88752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3" name="slide5_shape2">
            <a:extLst>
              <a:ext uri="{FF2B5EF4-FFF2-40B4-BE49-F238E27FC236}">
                <a16:creationId xmlns:a16="http://schemas.microsoft.com/office/drawing/2014/main" id="{17C9076F-70AD-4671-B8D8-8BFC6FED1100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4" name="slide7_shape1">
            <a:extLst>
              <a:ext uri="{FF2B5EF4-FFF2-40B4-BE49-F238E27FC236}">
                <a16:creationId xmlns:a16="http://schemas.microsoft.com/office/drawing/2014/main" id="{948E2342-D330-44A2-97CE-097149AD3016}"/>
              </a:ext>
            </a:extLst>
          </p:cNvPr>
          <p:cNvSpPr/>
          <p:nvPr/>
        </p:nvSpPr>
        <p:spPr>
          <a:xfrm>
            <a:off x="323528" y="211951"/>
            <a:ext cx="2644418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lt"/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  <a:latin typeface="+mn-lt"/>
              </a:rPr>
            </a:br>
            <a:r>
              <a:rPr lang="en-US" altLang="en-US" sz="12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  <a:latin typeface="+mn-lt"/>
              </a:rPr>
              <a:t>유즈케이스</a:t>
            </a:r>
            <a:r>
              <a:rPr lang="en-US" altLang="ko-KR" sz="1200" dirty="0">
                <a:solidFill>
                  <a:schemeClr val="bg1"/>
                </a:solidFill>
                <a:latin typeface="+mn-lt"/>
              </a:rPr>
              <a:t>Diagram</a:t>
            </a:r>
            <a:r>
              <a:rPr lang="en-US" altLang="ko-KR" sz="1200" spc="280" dirty="0">
                <a:solidFill>
                  <a:schemeClr val="bg1"/>
                </a:solidFill>
                <a:latin typeface="+mn-lt"/>
              </a:rPr>
              <a:t> </a:t>
            </a:r>
            <a:endParaRPr sz="1200" kern="0" spc="28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9C45DF-5F36-4F89-A4F6-4F3436778187}"/>
              </a:ext>
            </a:extLst>
          </p:cNvPr>
          <p:cNvGrpSpPr/>
          <p:nvPr/>
        </p:nvGrpSpPr>
        <p:grpSpPr>
          <a:xfrm>
            <a:off x="467544" y="1187703"/>
            <a:ext cx="8208912" cy="3122236"/>
            <a:chOff x="467544" y="2007900"/>
            <a:chExt cx="8208912" cy="3122236"/>
          </a:xfrm>
        </p:grpSpPr>
        <p:sp>
          <p:nvSpPr>
            <p:cNvPr id="22535" name="TextBox 2">
              <a:extLst>
                <a:ext uri="{FF2B5EF4-FFF2-40B4-BE49-F238E27FC236}">
                  <a16:creationId xmlns:a16="http://schemas.microsoft.com/office/drawing/2014/main" id="{2CA1D3FC-D192-4685-B797-67B89EF3C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3745141"/>
              <a:ext cx="122020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사이트 소개</a:t>
              </a:r>
              <a:endParaRPr lang="en-US" altLang="ko-KR" u="sng" dirty="0">
                <a:solidFill>
                  <a:schemeClr val="bg1"/>
                </a:solidFill>
              </a:endParaRPr>
            </a:p>
            <a:p>
              <a:pPr algn="ctr" eaLnBrk="1" latinLnBrk="1" hangingPunct="1"/>
              <a:endParaRPr lang="en-US" altLang="ko-KR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회사 소개 </a:t>
              </a:r>
              <a:r>
                <a:rPr lang="en-US" altLang="ko-KR" sz="1200" dirty="0">
                  <a:solidFill>
                    <a:schemeClr val="bg1"/>
                  </a:solidFill>
                </a:rPr>
                <a:t>&amp; </a:t>
              </a: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프로그램기능 소개</a:t>
              </a:r>
            </a:p>
          </p:txBody>
        </p:sp>
        <p:sp>
          <p:nvSpPr>
            <p:cNvPr id="22536" name="TextBox 26">
              <a:extLst>
                <a:ext uri="{FF2B5EF4-FFF2-40B4-BE49-F238E27FC236}">
                  <a16:creationId xmlns:a16="http://schemas.microsoft.com/office/drawing/2014/main" id="{DB0FB71D-A25F-4F4B-9BE9-A5D0772E5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775" y="3745141"/>
              <a:ext cx="939681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고객센터</a:t>
              </a:r>
              <a:endParaRPr lang="en-US" altLang="ko-KR" u="sng" dirty="0">
                <a:solidFill>
                  <a:schemeClr val="bg1"/>
                </a:solidFill>
              </a:endParaRPr>
            </a:p>
            <a:p>
              <a:pPr algn="ctr" eaLnBrk="1" latinLnBrk="1" hangingPunct="1"/>
              <a:endParaRPr lang="en-US" altLang="ko-KR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가맹문의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 err="1">
                  <a:solidFill>
                    <a:schemeClr val="bg1"/>
                  </a:solidFill>
                </a:rPr>
                <a:t>자주묻는질문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en-US" altLang="ko-KR" sz="1200" dirty="0">
                  <a:solidFill>
                    <a:schemeClr val="bg1"/>
                  </a:solidFill>
                </a:rPr>
                <a:t>1:1 </a:t>
              </a:r>
              <a:r>
                <a:rPr lang="ko-KR" altLang="en-US" sz="1200" dirty="0">
                  <a:solidFill>
                    <a:schemeClr val="bg1"/>
                  </a:solidFill>
                </a:rPr>
                <a:t>문의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공지사항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99227B01-37D1-40CC-B7B1-03C794BED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2253" y="2007900"/>
              <a:ext cx="747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사용자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14D37538-6937-4D5D-8049-4E6E71B37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505" y="2030359"/>
              <a:ext cx="57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사장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FFE2EBEB-7754-4C30-8953-0C7275DE4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016949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관리자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16D24328-5110-4D4F-A985-A250FFB7E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6416" y="3748418"/>
              <a:ext cx="108234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en-US" altLang="ko-KR" u="sng" dirty="0">
                  <a:solidFill>
                    <a:schemeClr val="bg1"/>
                  </a:solidFill>
                </a:rPr>
                <a:t>PC</a:t>
              </a:r>
              <a:r>
                <a:rPr lang="ko-KR" altLang="en-US" u="sng" dirty="0">
                  <a:solidFill>
                    <a:schemeClr val="bg1"/>
                  </a:solidFill>
                </a:rPr>
                <a:t>방 관리</a:t>
              </a:r>
              <a:endParaRPr lang="en-US" altLang="ko-KR" u="sng" dirty="0">
                <a:solidFill>
                  <a:schemeClr val="bg1"/>
                </a:solidFill>
              </a:endParaRPr>
            </a:p>
            <a:p>
              <a:pPr algn="ctr" eaLnBrk="1" latinLnBrk="1" hangingPunct="1"/>
              <a:endParaRPr lang="en-US" altLang="ko-KR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원격 지원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ko-KR" altLang="en-US" sz="1200" dirty="0">
                  <a:solidFill>
                    <a:schemeClr val="bg1"/>
                  </a:solidFill>
                </a:rPr>
                <a:t>가맹점 관리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 eaLnBrk="1" latinLnBrk="1" hangingPunct="1"/>
              <a:r>
                <a:rPr lang="en-US" altLang="ko-KR" sz="1200" dirty="0">
                  <a:solidFill>
                    <a:schemeClr val="bg1"/>
                  </a:solidFill>
                </a:rPr>
                <a:t>ERP </a:t>
              </a:r>
              <a:r>
                <a:rPr lang="ko-KR" altLang="en-US" sz="1200" dirty="0">
                  <a:solidFill>
                    <a:schemeClr val="bg1"/>
                  </a:solidFill>
                </a:rPr>
                <a:t>관리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FBCD291D-BC5F-490D-BA4A-F56DD846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6" y="3745141"/>
              <a:ext cx="19736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pPr algn="ctr" eaLnBrk="1" latinLnBrk="1" hangingPunct="1"/>
              <a:r>
                <a:rPr lang="ko-KR" altLang="en-US" u="sng" dirty="0">
                  <a:solidFill>
                    <a:schemeClr val="bg1"/>
                  </a:solidFill>
                </a:rPr>
                <a:t>관리자 프로그램 관리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D8D748-AA6C-47B4-BA2B-5B78BCCE8754}"/>
              </a:ext>
            </a:extLst>
          </p:cNvPr>
          <p:cNvCxnSpPr>
            <a:cxnSpLocks/>
            <a:stCxn id="25" idx="2"/>
            <a:endCxn id="22535" idx="0"/>
          </p:cNvCxnSpPr>
          <p:nvPr/>
        </p:nvCxnSpPr>
        <p:spPr>
          <a:xfrm flipH="1">
            <a:off x="1077647" y="1557035"/>
            <a:ext cx="1318266" cy="136790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979B4B-1B94-4FB9-AE9A-82B6FF5809BE}"/>
              </a:ext>
            </a:extLst>
          </p:cNvPr>
          <p:cNvCxnSpPr>
            <a:cxnSpLocks/>
            <a:stCxn id="25" idx="2"/>
            <a:endCxn id="22536" idx="0"/>
          </p:cNvCxnSpPr>
          <p:nvPr/>
        </p:nvCxnSpPr>
        <p:spPr>
          <a:xfrm>
            <a:off x="2395913" y="1557035"/>
            <a:ext cx="5810703" cy="136790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7219E24-738D-4762-8679-9C5EA520B1BE}"/>
              </a:ext>
            </a:extLst>
          </p:cNvPr>
          <p:cNvCxnSpPr>
            <a:cxnSpLocks/>
            <a:stCxn id="26" idx="2"/>
            <a:endCxn id="22536" idx="0"/>
          </p:cNvCxnSpPr>
          <p:nvPr/>
        </p:nvCxnSpPr>
        <p:spPr>
          <a:xfrm>
            <a:off x="4572000" y="1579494"/>
            <a:ext cx="3634616" cy="134545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D80FD3-05CE-470E-9467-3C66D3D44D46}"/>
              </a:ext>
            </a:extLst>
          </p:cNvPr>
          <p:cNvCxnSpPr>
            <a:cxnSpLocks/>
            <a:stCxn id="27" idx="2"/>
            <a:endCxn id="22536" idx="0"/>
          </p:cNvCxnSpPr>
          <p:nvPr/>
        </p:nvCxnSpPr>
        <p:spPr>
          <a:xfrm>
            <a:off x="6746662" y="1566084"/>
            <a:ext cx="1459954" cy="135886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BF1CF5-19F6-424D-970F-20ABA9589B16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6422905" y="1566084"/>
            <a:ext cx="323757" cy="135886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1467D43-C032-4025-B28D-B31F951D0723}"/>
              </a:ext>
            </a:extLst>
          </p:cNvPr>
          <p:cNvCxnSpPr>
            <a:cxnSpLocks/>
            <a:stCxn id="27" idx="2"/>
            <a:endCxn id="22535" idx="0"/>
          </p:cNvCxnSpPr>
          <p:nvPr/>
        </p:nvCxnSpPr>
        <p:spPr>
          <a:xfrm flipH="1">
            <a:off x="1077647" y="1566084"/>
            <a:ext cx="5669015" cy="135886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5B64DDD-BC85-4DB9-93DB-4CB1BEB174DF}"/>
              </a:ext>
            </a:extLst>
          </p:cNvPr>
          <p:cNvCxnSpPr>
            <a:cxnSpLocks/>
            <a:stCxn id="26" idx="2"/>
            <a:endCxn id="22535" idx="0"/>
          </p:cNvCxnSpPr>
          <p:nvPr/>
        </p:nvCxnSpPr>
        <p:spPr>
          <a:xfrm flipH="1">
            <a:off x="1077647" y="1579494"/>
            <a:ext cx="3494353" cy="134545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6F9544B-AD5F-4EF7-871A-95DFE6BDBA5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4567590" y="1579494"/>
            <a:ext cx="4410" cy="134872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Box 2">
            <a:extLst>
              <a:ext uri="{FF2B5EF4-FFF2-40B4-BE49-F238E27FC236}">
                <a16:creationId xmlns:a16="http://schemas.microsoft.com/office/drawing/2014/main" id="{EC02B3B4-8711-4872-BDDB-04741AFE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464" y="2948751"/>
            <a:ext cx="116891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algn="ctr" eaLnBrk="1" latinLnBrk="1" hangingPunct="1"/>
            <a:r>
              <a:rPr lang="ko-KR" altLang="en-US" u="sng" dirty="0">
                <a:solidFill>
                  <a:schemeClr val="bg1"/>
                </a:solidFill>
              </a:rPr>
              <a:t>사용자 이용</a:t>
            </a:r>
            <a:endParaRPr lang="en-US" altLang="ko-KR" u="sng" dirty="0">
              <a:solidFill>
                <a:schemeClr val="bg1"/>
              </a:solidFill>
            </a:endParaRPr>
          </a:p>
          <a:p>
            <a:pPr algn="ctr" eaLnBrk="1" latinLnBrk="1" hangingPunct="1"/>
            <a:endParaRPr lang="en-US" altLang="ko-KR" dirty="0">
              <a:solidFill>
                <a:schemeClr val="bg1"/>
              </a:solidFill>
            </a:endParaRPr>
          </a:p>
          <a:p>
            <a:pPr algn="ctr" eaLnBrk="1" latinLnBrk="1" hangingPunct="1"/>
            <a:r>
              <a:rPr lang="en-US" altLang="ko-KR" sz="1200" dirty="0">
                <a:solidFill>
                  <a:schemeClr val="bg1"/>
                </a:solidFill>
              </a:rPr>
              <a:t>PC</a:t>
            </a:r>
            <a:r>
              <a:rPr lang="ko-KR" altLang="en-US" sz="1200" dirty="0">
                <a:solidFill>
                  <a:schemeClr val="bg1"/>
                </a:solidFill>
              </a:rPr>
              <a:t>방 찾기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 eaLnBrk="1" latinLnBrk="1" hangingPunct="1"/>
            <a:r>
              <a:rPr lang="ko-KR" altLang="en-US" sz="1200" dirty="0" err="1">
                <a:solidFill>
                  <a:schemeClr val="bg1"/>
                </a:solidFill>
              </a:rPr>
              <a:t>즐겨찾는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PC</a:t>
            </a:r>
            <a:r>
              <a:rPr lang="ko-KR" altLang="en-US" sz="1200" dirty="0">
                <a:solidFill>
                  <a:schemeClr val="bg1"/>
                </a:solidFill>
              </a:rPr>
              <a:t>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 eaLnBrk="1" latinLnBrk="1" hangingPunct="1"/>
            <a:r>
              <a:rPr lang="ko-KR" altLang="en-US" sz="1200" dirty="0">
                <a:solidFill>
                  <a:schemeClr val="bg1"/>
                </a:solidFill>
              </a:rPr>
              <a:t>이용현황 보기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 eaLnBrk="1" latinLnBrk="1" hangingPunct="1"/>
            <a:r>
              <a:rPr lang="ko-KR" altLang="en-US" sz="1200" dirty="0">
                <a:solidFill>
                  <a:schemeClr val="bg1"/>
                </a:solidFill>
              </a:rPr>
              <a:t>결제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269EAED-A15F-4550-8714-B8F375524742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>
          <a:xfrm>
            <a:off x="2395913" y="1557035"/>
            <a:ext cx="413006" cy="139171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0560FCF-A855-4609-9F08-9051AE9A716A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4DD1BDE1-6C78-4CB1-AD30-F5E1772E9D8C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24580" name="slide5_group1">
            <a:extLst>
              <a:ext uri="{FF2B5EF4-FFF2-40B4-BE49-F238E27FC236}">
                <a16:creationId xmlns:a16="http://schemas.microsoft.com/office/drawing/2014/main" id="{4BF503A4-71A8-4DF1-877A-10BCCDD31F4C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5079A106-96EB-4E0D-9483-B5098EA2330C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E28346A7-643D-48B2-B7B0-CD8816813126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23EE58C8-4896-4843-9493-9B98DB0A62DD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F0A4DF48-669A-408C-B11B-8D6C828ADDEC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71CCF19C-AB21-4813-9B70-9EF6ACC298E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CB309E59-18EB-456D-A36E-7E67780D008A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4" name="slide7_shape1">
            <a:extLst>
              <a:ext uri="{FF2B5EF4-FFF2-40B4-BE49-F238E27FC236}">
                <a16:creationId xmlns:a16="http://schemas.microsoft.com/office/drawing/2014/main" id="{8B674A28-6BD6-43CA-833E-B6B222F81BFF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3A3E6-7DBB-4B6C-B846-E4B1C8E3B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888" y="1052513"/>
            <a:ext cx="3802062" cy="5011737"/>
          </a:xfrm>
        </p:spPr>
        <p:txBody>
          <a:bodyPr rtlCol="0">
            <a:normAutofit/>
          </a:bodyPr>
          <a:lstStyle/>
          <a:p>
            <a:pPr marL="36423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800" b="1" dirty="0"/>
              <a:t>단위 업무명 </a:t>
            </a:r>
            <a:r>
              <a:rPr lang="en-US" altLang="ko-KR" sz="1800" b="1" dirty="0"/>
              <a:t>:  			PC</a:t>
            </a:r>
            <a:r>
              <a:rPr lang="ko-KR" altLang="en-US" sz="1800" b="1" dirty="0"/>
              <a:t>방 관리 사이트</a:t>
            </a:r>
            <a:r>
              <a:rPr lang="en-US" altLang="ko-KR" sz="1800" b="1" dirty="0"/>
              <a:t>&amp;</a:t>
            </a:r>
            <a:r>
              <a:rPr lang="ko-KR" altLang="en-US" sz="1800" b="1" dirty="0"/>
              <a:t>프로그램</a:t>
            </a:r>
            <a:endParaRPr lang="en-US" altLang="ko-KR" sz="1800" b="1" dirty="0"/>
          </a:p>
          <a:p>
            <a:pPr marL="36423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endParaRPr lang="en-US" altLang="ko-KR" sz="1800" dirty="0"/>
          </a:p>
          <a:p>
            <a:pPr marL="36423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800" b="1" dirty="0"/>
              <a:t>대상자 관리</a:t>
            </a: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8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4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1EF40-9133-4536-8B41-14DBEF315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040" y="1052513"/>
            <a:ext cx="4087812" cy="5011737"/>
          </a:xfrm>
        </p:spPr>
        <p:txBody>
          <a:bodyPr rtlCol="0">
            <a:normAutofit/>
          </a:bodyPr>
          <a:lstStyle/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ko-KR" altLang="en-US" sz="1600" b="1" dirty="0"/>
              <a:t>가</a:t>
            </a:r>
            <a:r>
              <a:rPr lang="en-US" altLang="ko-KR" sz="1600" b="1" dirty="0"/>
              <a:t>. </a:t>
            </a:r>
            <a:r>
              <a:rPr lang="ko-KR" altLang="en-US" sz="1600" dirty="0"/>
              <a:t>관계</a:t>
            </a:r>
            <a:endParaRPr lang="en-US" altLang="ko-KR" sz="16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 err="1"/>
              <a:t>주액터</a:t>
            </a:r>
            <a:r>
              <a:rPr lang="ko-KR" altLang="en-US" sz="1200" dirty="0"/>
              <a:t> </a:t>
            </a:r>
            <a:r>
              <a:rPr lang="en-US" altLang="ko-KR" sz="1200" dirty="0"/>
              <a:t>: PC</a:t>
            </a:r>
            <a:r>
              <a:rPr lang="ko-KR" altLang="en-US" sz="1200" dirty="0"/>
              <a:t>방 이용자</a:t>
            </a:r>
            <a:r>
              <a:rPr lang="en-US" altLang="ko-KR" sz="1200" dirty="0"/>
              <a:t>, </a:t>
            </a:r>
            <a:r>
              <a:rPr lang="ko-KR" altLang="en-US" sz="1200" dirty="0"/>
              <a:t>사장</a:t>
            </a:r>
            <a:r>
              <a:rPr lang="en-US" altLang="ko-KR" sz="1200" dirty="0"/>
              <a:t>, </a:t>
            </a:r>
            <a:r>
              <a:rPr lang="ko-KR" altLang="en-US" sz="1200" dirty="0"/>
              <a:t>아르바이트생</a:t>
            </a:r>
            <a:endParaRPr lang="en-US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 err="1"/>
              <a:t>부액터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사장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</a:t>
            </a:r>
            <a:endParaRPr lang="en-US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사전조건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해당사항없음</a:t>
            </a:r>
            <a:endParaRPr lang="en-US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사후 조건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해당사항없음</a:t>
            </a:r>
            <a:endParaRPr lang="en-US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dirty="0"/>
              <a:t>Include : </a:t>
            </a:r>
            <a:r>
              <a:rPr lang="ko-KR" altLang="en-US" sz="1200" dirty="0" err="1"/>
              <a:t>해당사항없음</a:t>
            </a:r>
            <a:endParaRPr lang="en-US" altLang="ko-KR" sz="12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000" b="1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ko-KR" altLang="en-US" sz="1600" b="1" dirty="0"/>
              <a:t>나</a:t>
            </a:r>
            <a:r>
              <a:rPr lang="en-US" altLang="ko-KR" sz="1600" b="1" dirty="0"/>
              <a:t>.</a:t>
            </a:r>
            <a:r>
              <a:rPr lang="en-US" altLang="ko-KR" sz="1600" dirty="0"/>
              <a:t> </a:t>
            </a:r>
            <a:r>
              <a:rPr lang="ko-KR" altLang="en-US" sz="1600" dirty="0"/>
              <a:t>처리흐름 </a:t>
            </a:r>
            <a:r>
              <a:rPr lang="en-US" altLang="ko-KR" sz="1600" dirty="0"/>
              <a:t>(Flow of Event)</a:t>
            </a:r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0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[</a:t>
            </a:r>
            <a:r>
              <a:rPr lang="ko-KR" altLang="en-US" sz="1400" dirty="0"/>
              <a:t>기본흐름</a:t>
            </a:r>
            <a:r>
              <a:rPr lang="en-US" altLang="ko-KR" sz="1400" dirty="0"/>
              <a:t>]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sz="100" dirty="0"/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 err="1"/>
              <a:t>메인페이지는</a:t>
            </a:r>
            <a:r>
              <a:rPr lang="ko-KR" altLang="en-US" sz="1200" dirty="0"/>
              <a:t> </a:t>
            </a:r>
            <a:r>
              <a:rPr lang="en-US" altLang="ko-KR" sz="1200" dirty="0"/>
              <a:t>GRID 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반응현</a:t>
            </a:r>
            <a:r>
              <a:rPr lang="ko-KR" altLang="en-US" sz="1200" dirty="0"/>
              <a:t> 페이지로 작성한다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페이지에서는 가장 중심이 되는 </a:t>
            </a:r>
            <a:r>
              <a:rPr lang="ko-KR" altLang="en-US" sz="1200" dirty="0" err="1"/>
              <a:t>자주사용하는</a:t>
            </a:r>
            <a:r>
              <a:rPr lang="ko-KR" altLang="en-US" sz="1200" dirty="0"/>
              <a:t> 기능을 링크로 걸고</a:t>
            </a:r>
            <a:r>
              <a:rPr lang="en-US" altLang="ko-KR" sz="1200" dirty="0"/>
              <a:t>, </a:t>
            </a:r>
            <a:r>
              <a:rPr lang="ko-KR" altLang="en-US" sz="1200" dirty="0"/>
              <a:t>기사 및 공지사항을 확인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사용자 등급에 따라 페이지 메뉴가 바뀐다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FontTx/>
              <a:buChar char="-"/>
              <a:defRPr/>
            </a:pPr>
            <a:endParaRPr lang="en-US" altLang="ko-KR" sz="10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0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B425DE-916D-4A18-990B-DA622299F773}"/>
              </a:ext>
            </a:extLst>
          </p:cNvPr>
          <p:cNvSpPr/>
          <p:nvPr/>
        </p:nvSpPr>
        <p:spPr>
          <a:xfrm>
            <a:off x="179512" y="2348880"/>
            <a:ext cx="4176464" cy="1800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BBE689-76D3-4C5B-9B54-8E9D7756A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25814"/>
              </p:ext>
            </p:extLst>
          </p:nvPr>
        </p:nvGraphicFramePr>
        <p:xfrm>
          <a:off x="395536" y="2508051"/>
          <a:ext cx="3711576" cy="1468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24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유스케이스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정의서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유스케이스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Buengbueng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유스케이스명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부엉부엉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작성자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조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작성일자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2017-07-14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개요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방 관리 사이트 및 프로그램</a:t>
                      </a:r>
                    </a:p>
                  </a:txBody>
                  <a:tcPr marL="91445" marR="91445" marT="53290" marB="53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DCE2B40-F1BC-425D-8B4B-793B4EC4F844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224F55F3-AC5B-4E7E-874D-1FA115DA7B9E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25604" name="slide5_group1">
            <a:extLst>
              <a:ext uri="{FF2B5EF4-FFF2-40B4-BE49-F238E27FC236}">
                <a16:creationId xmlns:a16="http://schemas.microsoft.com/office/drawing/2014/main" id="{5768D700-650A-480E-80D6-92CE357495D3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06090C6D-3EA9-4A53-ADCB-E75FC4FF8998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779F4CD8-2A3C-4F08-BFBC-B9B7A9337877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64752968-FAA3-4F27-A7E7-76DE1525BF2C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C3CE1D50-BD5E-44EA-BB08-62169DFE5A2E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B5A13A6E-C767-4986-8F79-B0DC29944437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7484574E-80BC-43A0-AFCC-20A9D3DDCB47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FEE0C8-28A8-47A4-8F29-218093FB1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888" y="1052736"/>
            <a:ext cx="3802062" cy="5011737"/>
          </a:xfrm>
        </p:spPr>
        <p:txBody>
          <a:bodyPr rtlCol="0">
            <a:normAutofit/>
          </a:bodyPr>
          <a:lstStyle/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기본흐름</a:t>
            </a:r>
            <a:r>
              <a:rPr lang="en-US" altLang="ko-KR" sz="1600" dirty="0"/>
              <a:t>] </a:t>
            </a:r>
            <a:r>
              <a:rPr lang="ko-KR" altLang="en-US" sz="1600" dirty="0"/>
              <a:t>회원 관리</a:t>
            </a:r>
            <a:endParaRPr lang="en-US" altLang="ko-KR" sz="16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1. </a:t>
            </a:r>
            <a:r>
              <a:rPr lang="ko-KR" altLang="en-US" sz="1400" dirty="0"/>
              <a:t>회원가입</a:t>
            </a:r>
            <a:endParaRPr lang="en-US" altLang="ko-KR" sz="1400" dirty="0"/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사용자</a:t>
            </a:r>
            <a:r>
              <a:rPr lang="en-US" altLang="ko-KR" sz="1200" dirty="0"/>
              <a:t>, </a:t>
            </a:r>
            <a:r>
              <a:rPr lang="ko-KR" altLang="en-US" sz="1200" dirty="0"/>
              <a:t>사장 모두 회원가입을 통해 사이트를 이용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가입에는 </a:t>
            </a:r>
            <a:r>
              <a:rPr lang="en-US" altLang="ko-KR" sz="1200" dirty="0"/>
              <a:t>PC</a:t>
            </a:r>
            <a:r>
              <a:rPr lang="ko-KR" altLang="en-US" sz="1200" dirty="0"/>
              <a:t>방 이용</a:t>
            </a:r>
            <a:r>
              <a:rPr lang="en-US" altLang="ko-KR" sz="1200" dirty="0"/>
              <a:t>, </a:t>
            </a:r>
            <a:r>
              <a:rPr lang="ko-KR" altLang="en-US" sz="1200" dirty="0"/>
              <a:t>관리에 필요한 정보만 입력하고 가입할 수 있다</a:t>
            </a:r>
            <a:r>
              <a:rPr lang="en-US" altLang="ko-KR" sz="1200" dirty="0"/>
              <a:t>.</a:t>
            </a:r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2. </a:t>
            </a:r>
            <a:r>
              <a:rPr lang="ko-KR" altLang="en-US" sz="1400" dirty="0"/>
              <a:t>회원 정보보기</a:t>
            </a:r>
            <a:endParaRPr lang="en-US" altLang="ko-KR" sz="1400" dirty="0"/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사용자</a:t>
            </a:r>
            <a:r>
              <a:rPr lang="en-US" altLang="ko-KR" sz="1200" dirty="0"/>
              <a:t>, </a:t>
            </a:r>
            <a:r>
              <a:rPr lang="ko-KR" altLang="en-US" sz="1200" dirty="0"/>
              <a:t>사장은 자신의 정보를 확인 할 수 있다</a:t>
            </a:r>
            <a:r>
              <a:rPr lang="en-US" altLang="ko-KR" sz="1200" dirty="0"/>
              <a:t>.</a:t>
            </a:r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3. </a:t>
            </a:r>
            <a:r>
              <a:rPr lang="ko-KR" altLang="en-US" sz="1400" dirty="0"/>
              <a:t>회원 정보 수정</a:t>
            </a:r>
            <a:endParaRPr lang="en-US" altLang="ko-KR" sz="1400" dirty="0"/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사용자</a:t>
            </a:r>
            <a:r>
              <a:rPr lang="en-US" altLang="ko-KR" sz="1200" dirty="0"/>
              <a:t>, </a:t>
            </a:r>
            <a:r>
              <a:rPr lang="ko-KR" altLang="en-US" sz="1200" dirty="0"/>
              <a:t>사장은 자신의 정보를 수정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정보 </a:t>
            </a:r>
            <a:r>
              <a:rPr lang="ko-KR" altLang="en-US" sz="1200" dirty="0" err="1"/>
              <a:t>수정시</a:t>
            </a:r>
            <a:r>
              <a:rPr lang="ko-KR" altLang="en-US" sz="1200" dirty="0"/>
              <a:t> 비밀번호를 확인 후 수정된다</a:t>
            </a:r>
            <a:r>
              <a:rPr lang="en-US" altLang="ko-KR" sz="1200" dirty="0"/>
              <a:t>.</a:t>
            </a:r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4. </a:t>
            </a:r>
            <a:r>
              <a:rPr lang="ko-KR" altLang="en-US" sz="1400" dirty="0"/>
              <a:t>회원 아이디 삭제</a:t>
            </a:r>
            <a:endParaRPr lang="en-US" altLang="ko-KR" sz="1400" dirty="0"/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사용자</a:t>
            </a:r>
            <a:r>
              <a:rPr lang="en-US" altLang="ko-KR" sz="1200" dirty="0"/>
              <a:t>, </a:t>
            </a:r>
            <a:r>
              <a:rPr lang="ko-KR" altLang="en-US" sz="1200" dirty="0"/>
              <a:t>사장은 자신의 아이디를 삭제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정보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비밀번호를 확인 후 삭제 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F24F23-5CD6-4186-B190-3860F387C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3650" y="1052513"/>
            <a:ext cx="4087812" cy="5011737"/>
          </a:xfrm>
        </p:spPr>
        <p:txBody>
          <a:bodyPr rtlCol="0">
            <a:normAutofit/>
          </a:bodyPr>
          <a:lstStyle/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기본흐름</a:t>
            </a:r>
            <a:r>
              <a:rPr lang="en-US" altLang="ko-KR" sz="1600" dirty="0"/>
              <a:t>] </a:t>
            </a:r>
            <a:r>
              <a:rPr lang="ko-KR" altLang="en-US" sz="1600" dirty="0"/>
              <a:t>사장님 가맹점 관리</a:t>
            </a:r>
            <a:endParaRPr lang="en-US" altLang="ko-KR" sz="16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1. </a:t>
            </a:r>
            <a:r>
              <a:rPr lang="ko-KR" altLang="en-US" sz="1400" dirty="0"/>
              <a:t>가맹점 신청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신청은 가맹점 관리 페이지에서 확인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메인페이지에서</a:t>
            </a:r>
            <a:r>
              <a:rPr lang="ko-KR" altLang="en-US" sz="1200" dirty="0"/>
              <a:t> 접근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등급이 사장님 아이디로 가맹점 신청이 가능하다</a:t>
            </a:r>
            <a:r>
              <a:rPr lang="en-US" altLang="ko-KR" sz="1200" dirty="0"/>
              <a:t>. </a:t>
            </a:r>
            <a:r>
              <a:rPr lang="ko-KR" altLang="en-US" sz="1200" dirty="0"/>
              <a:t>가맹점을 </a:t>
            </a:r>
            <a:r>
              <a:rPr lang="ko-KR" altLang="en-US" sz="1200" dirty="0" err="1"/>
              <a:t>여러개</a:t>
            </a:r>
            <a:r>
              <a:rPr lang="ko-KR" altLang="en-US" sz="1200" dirty="0"/>
              <a:t> 신청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가맹점은 보유중인 </a:t>
            </a:r>
            <a:r>
              <a:rPr lang="en-US" altLang="ko-KR" sz="1200" dirty="0"/>
              <a:t>PC</a:t>
            </a:r>
            <a:r>
              <a:rPr lang="ko-KR" altLang="en-US" sz="1200" dirty="0"/>
              <a:t>방이던</a:t>
            </a:r>
            <a:r>
              <a:rPr lang="en-US" altLang="ko-KR" sz="1200" dirty="0"/>
              <a:t>, </a:t>
            </a:r>
            <a:r>
              <a:rPr lang="ko-KR" altLang="en-US" sz="1200" dirty="0"/>
              <a:t>오픈 예정인 </a:t>
            </a:r>
            <a:r>
              <a:rPr lang="en-US" altLang="ko-KR" sz="1200" dirty="0"/>
              <a:t>PC</a:t>
            </a:r>
            <a:r>
              <a:rPr lang="ko-KR" altLang="en-US" sz="1200" dirty="0"/>
              <a:t>방이던 가맹점 신청과는 무관하다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화면 메뉴의 가맹점 신청버튼을 누르면 가맹점 신청하기 페이지로 이동한다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페이지에서 가맹점에 대한 정보를 입력 할 수 있다</a:t>
            </a:r>
            <a:r>
              <a:rPr lang="en-US" altLang="ko-KR" sz="1200" dirty="0"/>
              <a:t>.</a:t>
            </a:r>
            <a:r>
              <a:rPr lang="ko-KR" altLang="en-US" sz="1200" dirty="0" err="1"/>
              <a:t>신청시</a:t>
            </a:r>
            <a:r>
              <a:rPr lang="ko-KR" altLang="en-US" sz="1200" dirty="0"/>
              <a:t> 사업자번호와 규모 등등 꼭 필요한 정보만 입력할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신청하기 를 눌러 신청완료를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 err="1"/>
              <a:t>신청완료된</a:t>
            </a:r>
            <a:r>
              <a:rPr lang="ko-KR" altLang="en-US" sz="1200" dirty="0"/>
              <a:t> 가맹점은 관리자가 승인할 수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승인시</a:t>
            </a:r>
            <a:r>
              <a:rPr lang="ko-KR" altLang="en-US" sz="1200" dirty="0"/>
              <a:t> 중복검사를 거치며</a:t>
            </a:r>
            <a:r>
              <a:rPr lang="en-US" altLang="ko-KR" sz="1200" dirty="0"/>
              <a:t>, </a:t>
            </a:r>
            <a:r>
              <a:rPr lang="ko-KR" altLang="en-US" sz="1200" dirty="0"/>
              <a:t>라이센스 키를 발급하면서</a:t>
            </a:r>
            <a:r>
              <a:rPr lang="en-US" altLang="ko-KR" sz="1200" dirty="0"/>
              <a:t>, </a:t>
            </a:r>
            <a:r>
              <a:rPr lang="ko-KR" altLang="en-US" sz="1200" dirty="0"/>
              <a:t>가맹점을 사용할 수 있게 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키를 받은 사장님은 프로그램 다운로드 및 사용에 대한 권한이 생긴다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신청하기 후 메인 페이지로 이동한다</a:t>
            </a:r>
            <a:r>
              <a:rPr lang="en-US" altLang="ko-KR" sz="1200" dirty="0"/>
              <a:t>.</a:t>
            </a:r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endParaRPr lang="en-US" altLang="ko-KR" sz="1200" dirty="0"/>
          </a:p>
        </p:txBody>
      </p:sp>
      <p:sp>
        <p:nvSpPr>
          <p:cNvPr id="23" name="slide7_shape1">
            <a:extLst>
              <a:ext uri="{FF2B5EF4-FFF2-40B4-BE49-F238E27FC236}">
                <a16:creationId xmlns:a16="http://schemas.microsoft.com/office/drawing/2014/main" id="{C531493A-431F-447D-8014-4FE585572A5B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5DC7751-B88F-482C-AF7C-A79174DB6F1B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2154EB02-E452-4462-B1E0-C104617A202F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26628" name="slide5_group1">
            <a:extLst>
              <a:ext uri="{FF2B5EF4-FFF2-40B4-BE49-F238E27FC236}">
                <a16:creationId xmlns:a16="http://schemas.microsoft.com/office/drawing/2014/main" id="{E09DE729-EC38-4A53-AAE1-8BB557B599A7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52C40DE9-A637-4F88-9127-7BDDCA3B2012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7EDD2424-46A7-43AE-A7BC-D2229F7F9527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56982487-7377-42E2-8044-F699AD59B6B0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0630ECA7-7FC0-4483-ADC6-CAA8283122A8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98CAD3F5-1B17-4E37-BF14-CD9CE90D489E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038F3EA7-387C-4FEE-BC8A-E0C7F6B28D90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1BC06-F048-47E9-B66C-46B2D3AB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888" y="1052513"/>
            <a:ext cx="3802062" cy="5011737"/>
          </a:xfrm>
        </p:spPr>
        <p:txBody>
          <a:bodyPr rtlCol="0">
            <a:normAutofit/>
          </a:bodyPr>
          <a:lstStyle/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2. </a:t>
            </a:r>
            <a:r>
              <a:rPr lang="ko-KR" altLang="en-US" sz="1400" dirty="0"/>
              <a:t>가맹점 정보 확인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정보는 가맹점 관리페이지에서 확인할 수 있다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신청 완료</a:t>
            </a:r>
            <a:r>
              <a:rPr lang="en-US" altLang="ko-KR" sz="1200" dirty="0"/>
              <a:t>(</a:t>
            </a:r>
            <a:r>
              <a:rPr lang="ko-KR" altLang="en-US" sz="1200" dirty="0"/>
              <a:t>보유한 가맹점</a:t>
            </a:r>
            <a:r>
              <a:rPr lang="en-US" altLang="ko-KR" sz="1200" dirty="0"/>
              <a:t>) </a:t>
            </a:r>
            <a:r>
              <a:rPr lang="ko-KR" altLang="en-US" sz="1200" dirty="0"/>
              <a:t>정보만 리스트로 확인 할 수 있다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리스트 중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선택한 항목의 상제성보를 확인 할 수 있다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6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3. </a:t>
            </a:r>
            <a:r>
              <a:rPr lang="ko-KR" altLang="en-US" sz="1400" dirty="0"/>
              <a:t>가맹점 삭제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삭제는 가맹점 관리페이지에서 삭제 할 수 있다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가맹점을 삭제할 때는 가맹점 이름과 </a:t>
            </a:r>
            <a:r>
              <a:rPr lang="ko-KR" altLang="en-US" sz="1200" dirty="0" err="1"/>
              <a:t>라이센스키</a:t>
            </a:r>
            <a:r>
              <a:rPr lang="en-US" altLang="ko-KR" sz="1200" dirty="0"/>
              <a:t>, </a:t>
            </a:r>
            <a:r>
              <a:rPr lang="ko-KR" altLang="en-US" sz="1200" dirty="0"/>
              <a:t>사유를 입력해야 삭제신청 할 수 있다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관리자가 삭제신청내용을 보고 삭제 승인을 하면 가맹점이 삭제가 된다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삭제된 내용은 로그로 남지만 아직은 복구 할 수 없다</a:t>
            </a:r>
            <a:r>
              <a:rPr lang="en-US" altLang="ko-KR" sz="1200" dirty="0"/>
              <a:t>.</a:t>
            </a:r>
          </a:p>
          <a:p>
            <a:pPr marL="307085" indent="-285750" eaLnBrk="1" fontAlgn="auto" hangingPunct="1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D70D4-15E2-433A-8FD5-919E33858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3650" y="1052513"/>
            <a:ext cx="3871788" cy="5011737"/>
          </a:xfrm>
        </p:spPr>
        <p:txBody>
          <a:bodyPr rtlCol="0">
            <a:normAutofit/>
          </a:bodyPr>
          <a:lstStyle/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4. </a:t>
            </a:r>
            <a:r>
              <a:rPr lang="ko-KR" altLang="en-US" sz="1400" dirty="0"/>
              <a:t>가맹점 정보 수정</a:t>
            </a:r>
            <a:endParaRPr lang="en-US" altLang="ko-KR" sz="1400" dirty="0"/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 정보 수정은 가맹점 정보 페이지에서 확인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사장님은 자신의 가맹점만</a:t>
            </a:r>
            <a:r>
              <a:rPr lang="en-US" altLang="ko-KR" sz="1200" dirty="0"/>
              <a:t>, </a:t>
            </a:r>
            <a:r>
              <a:rPr lang="ko-KR" altLang="en-US" sz="1200" dirty="0"/>
              <a:t>기본 정보만 수정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기본흐름</a:t>
            </a:r>
            <a:r>
              <a:rPr lang="en-US" altLang="ko-KR" sz="1600" dirty="0"/>
              <a:t>] </a:t>
            </a:r>
            <a:r>
              <a:rPr lang="ko-KR" altLang="en-US" sz="1600" dirty="0" err="1"/>
              <a:t>아르바이트생아이디</a:t>
            </a:r>
            <a:r>
              <a:rPr lang="ko-KR" altLang="en-US" sz="1600" dirty="0"/>
              <a:t> 관리</a:t>
            </a:r>
            <a:endParaRPr lang="en-US" altLang="ko-KR" sz="16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1. </a:t>
            </a:r>
            <a:r>
              <a:rPr lang="ko-KR" altLang="en-US" sz="1400" dirty="0"/>
              <a:t>아르바이트생 아이디 추가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아르바이트생 아이디 추가는 </a:t>
            </a:r>
            <a:r>
              <a:rPr lang="en-US" altLang="ko-KR" sz="1200" dirty="0"/>
              <a:t>ERP</a:t>
            </a:r>
            <a:r>
              <a:rPr lang="ko-KR" altLang="en-US" sz="1200" dirty="0"/>
              <a:t>관리에서 사용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가맹점을 보유한 사장님은 해당 가맹점에서 사용할 아르바이트생 아이디를 신청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필요한 아이디 개수와 사유를 입력하고 신청한다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신청된 아이디는 관리자가 승인해야 발급 받을 수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승인시</a:t>
            </a:r>
            <a:r>
              <a:rPr lang="ko-KR" altLang="en-US" sz="1200" dirty="0"/>
              <a:t> 아이디 확인 중복검사를 실시 후 발급된다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발급된 아이디 형태는 </a:t>
            </a:r>
            <a:r>
              <a:rPr lang="en-US" altLang="ko-KR" sz="1200" dirty="0"/>
              <a:t>'employee</a:t>
            </a:r>
            <a:r>
              <a:rPr lang="ko-KR" altLang="en-US" sz="1200" dirty="0"/>
              <a:t>숫자</a:t>
            </a:r>
            <a:r>
              <a:rPr lang="en-US" altLang="ko-KR" sz="1200" dirty="0"/>
              <a:t>' </a:t>
            </a:r>
            <a:r>
              <a:rPr lang="ko-KR" altLang="en-US" sz="1200" dirty="0"/>
              <a:t>형태로</a:t>
            </a:r>
            <a:r>
              <a:rPr lang="en-US" altLang="ko-KR" sz="1200" dirty="0"/>
              <a:t>, 0 </a:t>
            </a:r>
            <a:r>
              <a:rPr lang="ko-KR" altLang="en-US" sz="1200" dirty="0"/>
              <a:t>부터 순차적으로 지급된다</a:t>
            </a:r>
            <a:r>
              <a:rPr lang="en-US" altLang="ko-KR" sz="1200" dirty="0"/>
              <a:t>. </a:t>
            </a:r>
            <a:r>
              <a:rPr lang="ko-KR" altLang="en-US" sz="1200" dirty="0"/>
              <a:t>알고리즘으로 없는 번호를 찾아 먼저 채우고</a:t>
            </a:r>
            <a:r>
              <a:rPr lang="en-US" altLang="ko-KR" sz="1200" dirty="0"/>
              <a:t>, </a:t>
            </a:r>
            <a:r>
              <a:rPr lang="ko-KR" altLang="en-US" sz="1200" dirty="0"/>
              <a:t>순차적으로 숫자를 증가시킨다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아르바이트생 정보페이지로 이동한다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endParaRPr lang="en-US" altLang="ko-KR" sz="12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endParaRPr lang="en-US" altLang="ko-KR" sz="1200" dirty="0"/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200" dirty="0"/>
          </a:p>
        </p:txBody>
      </p:sp>
      <p:sp>
        <p:nvSpPr>
          <p:cNvPr id="23" name="slide7_shape1">
            <a:extLst>
              <a:ext uri="{FF2B5EF4-FFF2-40B4-BE49-F238E27FC236}">
                <a16:creationId xmlns:a16="http://schemas.microsoft.com/office/drawing/2014/main" id="{69B56337-E268-4A4D-A726-0BF642B2606B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44BCB2E-48E4-4B25-9E13-3BBCE3952B06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439B024B-FD15-419B-874C-C447F91F4ABF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27652" name="slide5_group1">
            <a:extLst>
              <a:ext uri="{FF2B5EF4-FFF2-40B4-BE49-F238E27FC236}">
                <a16:creationId xmlns:a16="http://schemas.microsoft.com/office/drawing/2014/main" id="{F304E2A5-B158-4552-A0C2-0F4B52F308AA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84DB99F0-FD84-4473-AEE2-BADE5D69F473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EC133BF2-65C4-4961-BE45-528FFF0B5002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41B9C193-20DB-4358-8BE1-8129052D6873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7158C32D-792A-42B7-BAF7-7AA84D2217B1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37076B11-24BC-4F34-914C-8C919A60732D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8ECCDC92-F55B-4C0C-BD22-F7C5A9B942BE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86A28-B077-4F6E-9DBA-9BBDEFE7C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700" y="1054100"/>
            <a:ext cx="3871788" cy="5011738"/>
          </a:xfrm>
        </p:spPr>
        <p:txBody>
          <a:bodyPr rtlCol="0">
            <a:normAutofit lnSpcReduction="10000"/>
          </a:bodyPr>
          <a:lstStyle/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3. </a:t>
            </a:r>
            <a:r>
              <a:rPr lang="ko-KR" altLang="en-US" sz="1400" dirty="0"/>
              <a:t>아르바이트 일정 관리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 일정관리는 </a:t>
            </a:r>
            <a:r>
              <a:rPr lang="en-US" altLang="ko-KR" sz="1200" dirty="0"/>
              <a:t>ERP </a:t>
            </a:r>
            <a:r>
              <a:rPr lang="ko-KR" altLang="en-US" sz="1200" dirty="0"/>
              <a:t>관리 페이지에서 접근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 일정은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fulcalendar</a:t>
            </a:r>
            <a:r>
              <a:rPr lang="en-US" altLang="ko-KR" sz="1200" dirty="0"/>
              <a:t> API' </a:t>
            </a:r>
            <a:r>
              <a:rPr lang="ko-KR" altLang="en-US" sz="1200" dirty="0"/>
              <a:t>를 사용 하여 적용한다</a:t>
            </a:r>
            <a:r>
              <a:rPr lang="en-US" altLang="ko-KR" sz="1200" dirty="0"/>
              <a:t>. (</a:t>
            </a:r>
            <a:r>
              <a:rPr lang="ko-KR" altLang="en-US" sz="1200" dirty="0"/>
              <a:t>이하 </a:t>
            </a:r>
            <a:r>
              <a:rPr lang="en-US" altLang="ko-KR" sz="1200" dirty="0"/>
              <a:t>: </a:t>
            </a:r>
            <a:r>
              <a:rPr lang="ko-KR" altLang="en-US" sz="1200" dirty="0"/>
              <a:t>아르바이트일정은 일정이라고 표시한다</a:t>
            </a:r>
            <a:r>
              <a:rPr lang="en-US" altLang="ko-KR" sz="1200" dirty="0"/>
              <a:t>)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일정은 계획</a:t>
            </a:r>
            <a:r>
              <a:rPr lang="en-US" altLang="ko-KR" sz="1200" dirty="0"/>
              <a:t>, </a:t>
            </a:r>
            <a:r>
              <a:rPr lang="ko-KR" altLang="en-US" sz="1200" dirty="0"/>
              <a:t>출근</a:t>
            </a:r>
            <a:r>
              <a:rPr lang="en-US" altLang="ko-KR" sz="1200" dirty="0"/>
              <a:t>, </a:t>
            </a:r>
            <a:r>
              <a:rPr lang="ko-KR" altLang="en-US" sz="1200" dirty="0"/>
              <a:t>퇴근</a:t>
            </a:r>
            <a:r>
              <a:rPr lang="en-US" altLang="ko-KR" sz="1200" dirty="0"/>
              <a:t>, </a:t>
            </a:r>
            <a:r>
              <a:rPr lang="ko-KR" altLang="en-US" sz="1200" dirty="0"/>
              <a:t>지난일정으로 상태에 따라서 구분한다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일정을 추가하면</a:t>
            </a:r>
            <a:r>
              <a:rPr lang="en-US" altLang="ko-KR" sz="1200" dirty="0"/>
              <a:t>, </a:t>
            </a:r>
            <a:r>
              <a:rPr lang="ko-KR" altLang="en-US" sz="1200" dirty="0"/>
              <a:t>계획이 되며</a:t>
            </a:r>
            <a:r>
              <a:rPr lang="en-US" altLang="ko-KR" sz="1200" dirty="0"/>
              <a:t>, </a:t>
            </a:r>
            <a:r>
              <a:rPr lang="ko-KR" altLang="en-US" sz="1200" dirty="0"/>
              <a:t>아르바이트생이 이벤트를 발생할 때마다 상태가 변한다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 err="1"/>
              <a:t>같은날</a:t>
            </a:r>
            <a:r>
              <a:rPr lang="ko-KR" altLang="en-US" sz="1200" dirty="0"/>
              <a:t> 중복으로 일정을 추가 할 수 없고</a:t>
            </a:r>
            <a:r>
              <a:rPr lang="en-US" altLang="ko-KR" sz="1200" dirty="0"/>
              <a:t>, </a:t>
            </a:r>
            <a:r>
              <a:rPr lang="ko-KR" altLang="en-US" sz="1200" dirty="0"/>
              <a:t>한번에 </a:t>
            </a:r>
            <a:r>
              <a:rPr lang="ko-KR" altLang="en-US" sz="1200" dirty="0" err="1"/>
              <a:t>여러날의</a:t>
            </a:r>
            <a:r>
              <a:rPr lang="ko-KR" altLang="en-US" sz="1200" dirty="0"/>
              <a:t> 일정을 추가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야간근무자는 </a:t>
            </a:r>
            <a:r>
              <a:rPr lang="en-US" altLang="ko-KR" sz="1200" dirty="0"/>
              <a:t>2</a:t>
            </a:r>
            <a:r>
              <a:rPr lang="ko-KR" altLang="en-US" sz="1200" dirty="0"/>
              <a:t>일에 걸쳐 선택 후 일정을 </a:t>
            </a:r>
            <a:r>
              <a:rPr lang="ko-KR" altLang="en-US" sz="1200" dirty="0" err="1"/>
              <a:t>추가해야하지만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여러날</a:t>
            </a:r>
            <a:r>
              <a:rPr lang="ko-KR" altLang="en-US" sz="1200" dirty="0"/>
              <a:t> 중복으로 해서 등록 할 수 없다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일정 </a:t>
            </a:r>
            <a:r>
              <a:rPr lang="ko-KR" altLang="en-US" sz="1200" dirty="0" err="1"/>
              <a:t>추가시</a:t>
            </a:r>
            <a:r>
              <a:rPr lang="ko-KR" altLang="en-US" sz="1200" dirty="0"/>
              <a:t> 여러가지 색을 선택하여 달력에 표시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일정변경시 드래그앤 드롭으로 </a:t>
            </a:r>
            <a:r>
              <a:rPr lang="ko-KR" altLang="en-US" sz="1200" dirty="0" err="1"/>
              <a:t>원하는날에</a:t>
            </a:r>
            <a:r>
              <a:rPr lang="ko-KR" altLang="en-US" sz="1200" dirty="0"/>
              <a:t> 일정을 변경 시킬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일정타이틀을 클릭하면 일정에 대한 정보를 확인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변경 또는 삭제를 할 수 있다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계획된 </a:t>
            </a:r>
            <a:r>
              <a:rPr lang="ko-KR" altLang="en-US" sz="1200" dirty="0" err="1"/>
              <a:t>일정중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오늘인</a:t>
            </a:r>
            <a:r>
              <a:rPr lang="ko-KR" altLang="en-US" sz="1200" dirty="0"/>
              <a:t> 일정에 대해서 출근 및 퇴근을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출근은 </a:t>
            </a:r>
            <a:r>
              <a:rPr lang="en-US" altLang="ko-KR" sz="1200" dirty="0"/>
              <a:t>10</a:t>
            </a:r>
            <a:r>
              <a:rPr lang="ko-KR" altLang="en-US" sz="1200" dirty="0"/>
              <a:t>분전에만 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퇴근은 퇴근예정시간 </a:t>
            </a:r>
            <a:r>
              <a:rPr lang="en-US" altLang="ko-KR" sz="1200" dirty="0"/>
              <a:t>+3</a:t>
            </a:r>
            <a:r>
              <a:rPr lang="ko-KR" altLang="en-US" sz="1200" dirty="0"/>
              <a:t>시간까지 퇴근이 가능하다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퇴근시간 이후의 퇴근처리는 연장근무 시간으로 처리하며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일 한 시간 외의 시간으로 표시하게 된다</a:t>
            </a:r>
            <a:r>
              <a:rPr lang="en-US" altLang="ko-KR" sz="1200" dirty="0"/>
              <a:t>.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아르바이트생의 일정은 해당 아르바이트생만 관리 할 수 있는 권한이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아르바이트생 자율제도</a:t>
            </a:r>
            <a:r>
              <a:rPr lang="en-US" altLang="ko-KR" sz="1200" dirty="0"/>
              <a:t>)</a:t>
            </a:r>
          </a:p>
          <a:p>
            <a:pPr marL="192785" indent="-171450" eaLnBrk="1" fontAlgn="auto" hangingPunct="1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/>
              <a:t>아르바이트생 일정 추가</a:t>
            </a:r>
            <a:r>
              <a:rPr lang="en-US" altLang="ko-KR" sz="1200" dirty="0"/>
              <a:t>, </a:t>
            </a:r>
            <a:r>
              <a:rPr lang="ko-KR" altLang="en-US" sz="1200" dirty="0"/>
              <a:t>변경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r>
              <a:rPr lang="en-US" altLang="ko-KR" sz="1200" dirty="0"/>
              <a:t>, </a:t>
            </a:r>
            <a:r>
              <a:rPr lang="ko-KR" altLang="en-US" sz="1200" dirty="0"/>
              <a:t>출근</a:t>
            </a:r>
            <a:r>
              <a:rPr lang="en-US" altLang="ko-KR" sz="1200" dirty="0"/>
              <a:t>, </a:t>
            </a:r>
            <a:r>
              <a:rPr lang="ko-KR" altLang="en-US" sz="1200" dirty="0"/>
              <a:t>퇴근은 항상 </a:t>
            </a:r>
            <a:r>
              <a:rPr lang="en-US" altLang="ko-KR" sz="1200" dirty="0"/>
              <a:t>Log</a:t>
            </a:r>
            <a:r>
              <a:rPr lang="ko-KR" altLang="en-US" sz="1200" dirty="0"/>
              <a:t>로 남긴다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FD95987-0C53-46A7-BCF6-16014ED5F779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신상관리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신상관리는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ERP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페이지에서 접근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신상관리에서 관리할 아이디는 해당 가맹점의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아르바이트생아이디이며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신청한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이미보유중인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아이디들이 리스트로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보여주게된다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아이디리스트를 클릭하면 옆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또는아래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정보가 보여지고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정보가 없을 시에는 정보수정페이지로 접근 할 수 있게 보여준다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사장님이 직접 수정하며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수정된 아르바이트생 정보는 바로 적용되며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아르바이트생이름만 리스트에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적용되여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보여진다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7E9833AE-803E-47B0-AA47-AE396F74B94F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77BEA44-2E46-487F-A8D4-425FA7A0A541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4BAFB5E0-1C15-4234-9207-0CB5A0DEF99E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4340" name="slide5_group1">
            <a:extLst>
              <a:ext uri="{FF2B5EF4-FFF2-40B4-BE49-F238E27FC236}">
                <a16:creationId xmlns:a16="http://schemas.microsoft.com/office/drawing/2014/main" id="{D1ACFC46-EC99-46AA-80C0-E576D56CD554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CE84F01A-D870-49C5-B73B-ADC722836DC7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E1D4B013-969B-4566-825F-BD6E2E71BABC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62990C69-4794-460F-8064-746F5EDF6286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6E02E6A7-48EE-460C-9EC4-D8B9F8854BA5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FE96ED80-932D-4431-8348-E795962C43F8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3146E65C-3E29-4EC3-B87F-9814503491B8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7B1B4FFE-52B4-4E17-8872-9CB004EBC85D}"/>
              </a:ext>
            </a:extLst>
          </p:cNvPr>
          <p:cNvSpPr txBox="1">
            <a:spLocks/>
          </p:cNvSpPr>
          <p:nvPr/>
        </p:nvSpPr>
        <p:spPr>
          <a:xfrm>
            <a:off x="250825" y="1052736"/>
            <a:ext cx="4087813" cy="5011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출근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출근은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ERP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페이지에서 확인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출근예정시간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분전부터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근무시간중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언제든지 찍을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퇴근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퇴근은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ERP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페이지에서 확인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퇴근예정시간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+3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 퇴근을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1335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근태 관리</a:t>
            </a: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근태관리는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ERP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페이지에서 확인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가맹점의 모든 아르바이트생이 출근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퇴근 상태에 대해서만 리스트로 확인 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1335" indent="0" fontAlgn="auto">
              <a:spcAft>
                <a:spcPts val="0"/>
              </a:spcAft>
              <a:buClr>
                <a:srgbClr val="545454"/>
              </a:buClr>
              <a:buFont typeface="Arial" pitchFamily="34" charset="0"/>
              <a:buNone/>
              <a:defRPr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휴가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defRPr/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아르바이트생 휴가는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ERP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페이지 및 일정 관리 페이지에서 확인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휴가 제도는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정해진게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아니며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원할 때 쉬고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일정에 표시하며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아르바이트생의 일정만 추가하면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192785" indent="-171450" fontAlgn="auto">
              <a:spcAft>
                <a:spcPts val="0"/>
              </a:spcAft>
              <a:buClr>
                <a:srgbClr val="545454"/>
              </a:buClr>
              <a:buFontTx/>
              <a:buChar char="-"/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559EC039-4A4B-417F-980B-D9FB56DDF7C6}"/>
              </a:ext>
            </a:extLst>
          </p:cNvPr>
          <p:cNvSpPr txBox="1">
            <a:spLocks/>
          </p:cNvSpPr>
          <p:nvPr/>
        </p:nvSpPr>
        <p:spPr bwMode="auto">
          <a:xfrm>
            <a:off x="4929634" y="1052736"/>
            <a:ext cx="4087812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 </a:t>
            </a:r>
            <a:r>
              <a:rPr lang="en-US" altLang="ko-KR" sz="1600" b="1" dirty="0"/>
              <a:t>]</a:t>
            </a:r>
            <a:r>
              <a:rPr lang="ko-KR" altLang="ko-KR" sz="1600" b="1" dirty="0"/>
              <a:t>사장님 </a:t>
            </a:r>
            <a:r>
              <a:rPr lang="en-US" altLang="ko-KR" sz="1600" b="1" dirty="0"/>
              <a:t>ERP_PC</a:t>
            </a:r>
            <a:r>
              <a:rPr lang="ko-KR" altLang="ko-KR" sz="1600" b="1" dirty="0"/>
              <a:t>방 관리</a:t>
            </a:r>
            <a:endParaRPr lang="ko-KR" altLang="ko-KR" sz="1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1. Pc</a:t>
            </a:r>
            <a:r>
              <a:rPr lang="ko-KR" altLang="ko-KR" sz="1400" b="1" dirty="0"/>
              <a:t>방 좌석 관리</a:t>
            </a:r>
            <a:endParaRPr lang="ko-KR" altLang="ko-KR" sz="1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가맹점별로 </a:t>
            </a:r>
            <a:r>
              <a:rPr lang="en-US" altLang="ko-KR" sz="1200" dirty="0"/>
              <a:t>Pc</a:t>
            </a:r>
            <a:r>
              <a:rPr lang="ko-KR" altLang="ko-KR" sz="1200" dirty="0"/>
              <a:t>방 좌석 관리가 가능하다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사장님이 신청한 가맹점이 관리자로부터 승인 받으면</a:t>
            </a:r>
            <a:r>
              <a:rPr lang="en-US" altLang="ko-KR" sz="1200" dirty="0"/>
              <a:t>, </a:t>
            </a:r>
            <a:r>
              <a:rPr lang="ko-KR" altLang="ko-KR" sz="1200" dirty="0"/>
              <a:t>자동으로 해당 가맹점의 좌석 수만큼 좌석들이 추가된다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현재 등록된 좌석 수만큼 사각형으로 표시된다</a:t>
            </a:r>
            <a:r>
              <a:rPr lang="en-US" altLang="ko-KR" sz="1200" dirty="0"/>
              <a:t>. </a:t>
            </a:r>
            <a:r>
              <a:rPr lang="ko-KR" altLang="ko-KR" sz="1200" dirty="0"/>
              <a:t>이 때</a:t>
            </a:r>
            <a:r>
              <a:rPr lang="en-US" altLang="ko-KR" sz="1200" dirty="0"/>
              <a:t>, </a:t>
            </a:r>
            <a:r>
              <a:rPr lang="ko-KR" altLang="ko-KR" sz="1200" dirty="0"/>
              <a:t>사각형 안에는 체크박스와 좌석 번호가 나타난다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각 자리에 해당하는 사각형을 클릭하면</a:t>
            </a:r>
            <a:r>
              <a:rPr lang="en-US" altLang="ko-KR" sz="1200" dirty="0"/>
              <a:t>, </a:t>
            </a:r>
            <a:r>
              <a:rPr lang="ko-KR" altLang="ko-KR" sz="1200" dirty="0"/>
              <a:t>해당 좌석의 정보가 나타난다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좌석 추가</a:t>
            </a:r>
            <a:r>
              <a:rPr lang="en-US" altLang="ko-KR" sz="1200" dirty="0"/>
              <a:t> / </a:t>
            </a:r>
            <a:r>
              <a:rPr lang="ko-KR" altLang="ko-KR" sz="1200" dirty="0"/>
              <a:t>수정</a:t>
            </a:r>
            <a:r>
              <a:rPr lang="en-US" altLang="ko-KR" sz="1200" dirty="0"/>
              <a:t> / </a:t>
            </a:r>
            <a:r>
              <a:rPr lang="ko-KR" altLang="ko-KR" sz="1200" dirty="0"/>
              <a:t>삭제가 가능하다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좌석 추가 시 사장님이 입력한 개수만큼 추가 또는 아무런 입력이 없으면</a:t>
            </a:r>
            <a:r>
              <a:rPr lang="en-US" altLang="ko-KR" sz="1200" dirty="0"/>
              <a:t> 1</a:t>
            </a:r>
            <a:r>
              <a:rPr lang="ko-KR" altLang="ko-KR" sz="1200" dirty="0"/>
              <a:t>개의 좌석이 추가된다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좌석 삭제 시 사장님이 체크한 좌석들이 삭제 또는 아무런 체크가 없으면 맨 뒤</a:t>
            </a:r>
            <a:r>
              <a:rPr lang="en-US" altLang="ko-KR" sz="1200" dirty="0"/>
              <a:t> 1</a:t>
            </a:r>
            <a:r>
              <a:rPr lang="ko-KR" altLang="ko-KR" sz="1200" dirty="0"/>
              <a:t>개의 좌석이 삭제된다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ko-KR" sz="1200" dirty="0"/>
              <a:t>Ajax</a:t>
            </a:r>
            <a:r>
              <a:rPr lang="ko-KR" altLang="ko-KR" sz="1200" dirty="0"/>
              <a:t>를 사용하여 새로 고침 없이 바로 적용된 것처럼 보이게 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좌석에 대한 정보를 추가</a:t>
            </a:r>
            <a:r>
              <a:rPr lang="en-US" altLang="ko-KR" sz="1200" dirty="0"/>
              <a:t> / </a:t>
            </a:r>
            <a:r>
              <a:rPr lang="ko-KR" altLang="ko-KR" sz="1200" dirty="0"/>
              <a:t>수정할 수 있다</a:t>
            </a:r>
            <a:r>
              <a:rPr lang="en-US" altLang="ko-KR" sz="1200" dirty="0"/>
              <a:t>. </a:t>
            </a:r>
            <a:r>
              <a:rPr lang="ko-KR" altLang="ko-KR" sz="1200" dirty="0"/>
              <a:t>좌석이 삭제되면 해당 좌석의 정보도 함께 삭제된다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좌석 정보에는 좌석 번호</a:t>
            </a:r>
            <a:r>
              <a:rPr lang="en-US" altLang="ko-KR" sz="1200" dirty="0"/>
              <a:t>, OS, IP, </a:t>
            </a:r>
            <a:r>
              <a:rPr lang="ko-KR" altLang="ko-KR" sz="1200" dirty="0"/>
              <a:t>본체</a:t>
            </a:r>
            <a:r>
              <a:rPr lang="en-US" altLang="ko-KR" sz="1200" dirty="0"/>
              <a:t>/</a:t>
            </a:r>
            <a:r>
              <a:rPr lang="ko-KR" altLang="ko-KR" sz="1200" dirty="0"/>
              <a:t>모니터</a:t>
            </a:r>
            <a:r>
              <a:rPr lang="en-US" altLang="ko-KR" sz="1200" dirty="0"/>
              <a:t>/</a:t>
            </a:r>
            <a:r>
              <a:rPr lang="ko-KR" altLang="ko-KR" sz="1200" dirty="0"/>
              <a:t>키보드</a:t>
            </a:r>
            <a:r>
              <a:rPr lang="en-US" altLang="ko-KR" sz="1200" dirty="0"/>
              <a:t>/</a:t>
            </a:r>
            <a:r>
              <a:rPr lang="ko-KR" altLang="ko-KR" sz="1200" dirty="0"/>
              <a:t>마우스</a:t>
            </a:r>
            <a:r>
              <a:rPr lang="en-US" altLang="ko-KR" sz="1200" dirty="0"/>
              <a:t>/</a:t>
            </a:r>
            <a:r>
              <a:rPr lang="ko-KR" altLang="ko-KR" sz="1200" dirty="0"/>
              <a:t>스피커 정보가 들어간다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좌석 정보는 단일 추가</a:t>
            </a:r>
            <a:r>
              <a:rPr lang="en-US" altLang="ko-KR" sz="1200" dirty="0"/>
              <a:t>/</a:t>
            </a:r>
            <a:r>
              <a:rPr lang="ko-KR" altLang="ko-KR" sz="1200" dirty="0"/>
              <a:t>수정 및 일괄 추가</a:t>
            </a:r>
            <a:r>
              <a:rPr lang="en-US" altLang="ko-KR" sz="1200" dirty="0"/>
              <a:t>/</a:t>
            </a:r>
            <a:r>
              <a:rPr lang="ko-KR" altLang="ko-KR" sz="1200" dirty="0"/>
              <a:t>수정이 가능하다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ko-KR" sz="1200" dirty="0"/>
          </a:p>
          <a:p>
            <a:pPr marL="21335" indent="0" eaLnBrk="1" fontAlgn="auto" hangingPunct="1">
              <a:spcAft>
                <a:spcPts val="0"/>
              </a:spcAft>
              <a:buClr>
                <a:srgbClr val="545454"/>
              </a:buClr>
              <a:buFont typeface="Arial" panose="020B0604020202020204" pitchFamily="34" charset="0"/>
              <a:buNone/>
              <a:defRPr/>
            </a:pPr>
            <a:endParaRPr lang="en-US" altLang="ko-KR" sz="1200" dirty="0"/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79AF0AB2-C8FF-4F7E-9E71-951D989D0757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6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FDE1A33-0229-4BEA-AA7E-052713F637D6}"/>
              </a:ext>
            </a:extLst>
          </p:cNvPr>
          <p:cNvSpPr/>
          <p:nvPr/>
        </p:nvSpPr>
        <p:spPr>
          <a:xfrm>
            <a:off x="0" y="-8682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C18AFF35-2EF1-4889-AA9D-5239CC1E2F04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5364" name="slide5_group1">
            <a:extLst>
              <a:ext uri="{FF2B5EF4-FFF2-40B4-BE49-F238E27FC236}">
                <a16:creationId xmlns:a16="http://schemas.microsoft.com/office/drawing/2014/main" id="{A20D1533-AF9A-4357-9EB1-2F3E65297181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43906CD0-88CA-41A0-9CC7-46AA2D7E3469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5C07E718-1CFF-4F5F-AE04-3D7AFA22060B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5890BC1E-047E-44D3-849B-E5DD563BAA9B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0B4CBD33-0477-40AA-954E-672165B02DA9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ED6D8D77-72DF-452A-BD1C-B3A0C452F824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9D8CFAF6-F664-48F0-AAF5-E9FD1A04F987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5366" name="내용 개체 틀 3">
            <a:extLst>
              <a:ext uri="{FF2B5EF4-FFF2-40B4-BE49-F238E27FC236}">
                <a16:creationId xmlns:a16="http://schemas.microsoft.com/office/drawing/2014/main" id="{C2891BF2-DCBB-4A6D-82B7-0798BCC33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87475"/>
            <a:ext cx="408781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eaLnBrk="1" hangingPunct="1"/>
            <a:endParaRPr lang="ko-KR" altLang="ko-KR" sz="120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5F255966-5715-437F-AA8A-690C1CAA0A9B}"/>
              </a:ext>
            </a:extLst>
          </p:cNvPr>
          <p:cNvSpPr txBox="1">
            <a:spLocks/>
          </p:cNvSpPr>
          <p:nvPr/>
        </p:nvSpPr>
        <p:spPr>
          <a:xfrm>
            <a:off x="250825" y="1052736"/>
            <a:ext cx="4087813" cy="18716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Pc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좌석 이용 관리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사장님은 가맹점별로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이용 관리가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등록된 좌석 수만큼 사각형으로 표시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en-US" altLang="ko-KR" sz="1200" dirty="0"/>
              <a:t> </a:t>
            </a:r>
            <a:r>
              <a:rPr lang="ko-KR" altLang="ko-KR" sz="1200" dirty="0"/>
              <a:t>사각형 안에는 </a:t>
            </a:r>
            <a:r>
              <a:rPr lang="ko-KR" altLang="en-US" sz="1200" dirty="0"/>
              <a:t>좌석 번호와 함께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이용 현황을 불러온다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고장난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좌석의 경우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임을 좌석 내부에 나타낸다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중인 좌석은 빨간 색으로 나타나며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좌석을 클릭하면 해당 좌석 사용자의 이용 현황이 나타난다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60441038-7F6A-4DCC-8EB0-9180E21F3429}"/>
              </a:ext>
            </a:extLst>
          </p:cNvPr>
          <p:cNvSpPr txBox="1">
            <a:spLocks/>
          </p:cNvSpPr>
          <p:nvPr/>
        </p:nvSpPr>
        <p:spPr>
          <a:xfrm>
            <a:off x="250825" y="2852936"/>
            <a:ext cx="4087813" cy="30956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기본흐름 </a:t>
            </a: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Pc</a:t>
            </a:r>
            <a:r>
              <a:rPr lang="ko-KR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대여물품 관리</a:t>
            </a:r>
            <a:endParaRPr lang="ko-KR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사장님은 가맹점별로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대여물품 관리가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사장님은 대여목록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대여목록 삭제 시 사장님이 체크한 목록들이 삭제된다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 삭제 가능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대여목록 삭제 시 해당 대여목록의 대여물품들도 삭제된다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사장님은 대여목록의 물품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대여물품 추가 시 이미 등록된 바코드인지 확인하다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대여물품 삭제 시 사장님이 체크한 물품들이 삭제된다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 삭제 가능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 fontAlgn="auto">
              <a:spcAft>
                <a:spcPts val="0"/>
              </a:spcAft>
              <a:defRPr/>
            </a:pP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9634AAC7-2EBA-42B0-B7E2-B30B4C6C43FA}"/>
              </a:ext>
            </a:extLst>
          </p:cNvPr>
          <p:cNvSpPr txBox="1">
            <a:spLocks/>
          </p:cNvSpPr>
          <p:nvPr/>
        </p:nvSpPr>
        <p:spPr bwMode="auto">
          <a:xfrm>
            <a:off x="4929634" y="1052736"/>
            <a:ext cx="4087812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</a:t>
            </a:r>
            <a:r>
              <a:rPr lang="ko-KR" altLang="en-US" sz="1600" b="1" dirty="0" err="1"/>
              <a:t>챗봇</a:t>
            </a:r>
            <a:endParaRPr lang="ko-KR" altLang="ko-KR" sz="16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관리자는 </a:t>
            </a:r>
            <a:r>
              <a:rPr lang="ko-KR" altLang="ko-KR" sz="1200" dirty="0" err="1"/>
              <a:t>챗봇의</a:t>
            </a:r>
            <a:r>
              <a:rPr lang="ko-KR" altLang="ko-KR" sz="1200" dirty="0"/>
              <a:t> 질</a:t>
            </a:r>
            <a:r>
              <a:rPr lang="ko-KR" altLang="en-US" sz="1200" dirty="0"/>
              <a:t>문</a:t>
            </a:r>
            <a:r>
              <a:rPr lang="en-US" altLang="ko-KR" sz="1200" dirty="0"/>
              <a:t>/</a:t>
            </a:r>
            <a:r>
              <a:rPr lang="ko-KR" altLang="ko-KR" sz="1200" dirty="0"/>
              <a:t>답</a:t>
            </a:r>
            <a:r>
              <a:rPr lang="ko-KR" altLang="en-US" sz="1200" dirty="0"/>
              <a:t>변</a:t>
            </a:r>
            <a:r>
              <a:rPr lang="ko-KR" altLang="ko-KR" sz="1200" dirty="0"/>
              <a:t>을 추가</a:t>
            </a:r>
            <a:r>
              <a:rPr lang="en-US" altLang="ko-KR" sz="1200" dirty="0"/>
              <a:t> / </a:t>
            </a:r>
            <a:r>
              <a:rPr lang="ko-KR" altLang="ko-KR" sz="1200" dirty="0"/>
              <a:t>수정</a:t>
            </a:r>
            <a:r>
              <a:rPr lang="en-US" altLang="ko-KR" sz="1200" dirty="0"/>
              <a:t> / </a:t>
            </a:r>
            <a:r>
              <a:rPr lang="ko-KR" altLang="ko-KR" sz="1200" dirty="0"/>
              <a:t>삭제할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질</a:t>
            </a:r>
            <a:r>
              <a:rPr lang="en-US" altLang="ko-KR" sz="1200" dirty="0"/>
              <a:t>/</a:t>
            </a:r>
            <a:r>
              <a:rPr lang="ko-KR" altLang="ko-KR" sz="1200" dirty="0"/>
              <a:t>답 추가 또는 수정 시 관리자가 예상 질문을 작성하면 해당 예상 질문의 키워드를 보여준다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하나의 질문에 여러 개의 답변을 저장할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관리자가 체크한 질</a:t>
            </a:r>
            <a:r>
              <a:rPr lang="ko-KR" altLang="en-US" sz="1200" dirty="0"/>
              <a:t>문</a:t>
            </a:r>
            <a:r>
              <a:rPr lang="en-US" altLang="ko-KR" sz="1200" dirty="0"/>
              <a:t>/</a:t>
            </a:r>
            <a:r>
              <a:rPr lang="ko-KR" altLang="ko-KR" sz="1200" dirty="0"/>
              <a:t>답</a:t>
            </a:r>
            <a:r>
              <a:rPr lang="ko-KR" altLang="en-US" sz="1200" dirty="0"/>
              <a:t>변</a:t>
            </a:r>
            <a:r>
              <a:rPr lang="ko-KR" altLang="ko-KR" sz="1200" dirty="0"/>
              <a:t>들이 삭제된다</a:t>
            </a:r>
            <a:r>
              <a:rPr lang="en-US" altLang="ko-KR" sz="1200" dirty="0"/>
              <a:t>. (</a:t>
            </a:r>
            <a:r>
              <a:rPr lang="ko-KR" altLang="ko-KR" sz="1200" dirty="0"/>
              <a:t>여러 개 삭제 가능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사용자</a:t>
            </a:r>
            <a:r>
              <a:rPr lang="ko-KR" altLang="en-US" sz="1200" dirty="0"/>
              <a:t>는 자신의 질문에 대한 답변을 </a:t>
            </a:r>
            <a:r>
              <a:rPr lang="ko-KR" altLang="en-US" sz="1200" dirty="0" err="1"/>
              <a:t>챗봇을</a:t>
            </a:r>
            <a:r>
              <a:rPr lang="ko-KR" altLang="en-US" sz="1200" dirty="0"/>
              <a:t> 통해 받을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BBCBF802-9C84-459C-8509-CDF7D3DFD052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67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881DFEB-D9A8-4297-AAAA-E53A234347C8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559DDEA2-2CA4-44A6-A79A-CCD8DDECDC12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6388" name="slide5_group1">
            <a:extLst>
              <a:ext uri="{FF2B5EF4-FFF2-40B4-BE49-F238E27FC236}">
                <a16:creationId xmlns:a16="http://schemas.microsoft.com/office/drawing/2014/main" id="{F07DBDB6-C670-40C1-9528-90A45EC03A68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1176E816-2248-403B-B219-4A252D8CEDD7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FC1B978E-EC1C-4CC3-9AE4-1BCD9BF099F4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84795A8D-5E1C-4565-9970-5F61D7306C4B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EF27B16B-109B-4896-B507-54DC4D18BC0D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C0A0703C-CA2E-480F-A256-234160F2EA50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68A2AF44-59C7-4C0A-BE4C-47230306A8E9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FB1379C2-DC65-426A-BCDA-5A088D2382D7}"/>
              </a:ext>
            </a:extLst>
          </p:cNvPr>
          <p:cNvSpPr txBox="1">
            <a:spLocks/>
          </p:cNvSpPr>
          <p:nvPr/>
        </p:nvSpPr>
        <p:spPr>
          <a:xfrm>
            <a:off x="250825" y="1387475"/>
            <a:ext cx="4087813" cy="5010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ko-KR" altLang="ko-KR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08961F40-DF0A-4582-A8E2-32CE38592DF4}"/>
              </a:ext>
            </a:extLst>
          </p:cNvPr>
          <p:cNvSpPr txBox="1">
            <a:spLocks/>
          </p:cNvSpPr>
          <p:nvPr/>
        </p:nvSpPr>
        <p:spPr bwMode="auto">
          <a:xfrm>
            <a:off x="268163" y="3861024"/>
            <a:ext cx="4087813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2. </a:t>
            </a:r>
            <a:r>
              <a:rPr lang="ko-KR" altLang="ko-KR" sz="1400" b="1" dirty="0" err="1"/>
              <a:t>즐겨찾는</a:t>
            </a:r>
            <a:r>
              <a:rPr lang="ko-KR" altLang="ko-KR" sz="1400" b="1" dirty="0"/>
              <a:t> </a:t>
            </a:r>
            <a:r>
              <a:rPr lang="en-US" altLang="ko-KR" sz="1400" b="1" dirty="0"/>
              <a:t>Pc</a:t>
            </a:r>
            <a:r>
              <a:rPr lang="ko-KR" altLang="ko-KR" sz="1400" b="1" dirty="0"/>
              <a:t>방</a:t>
            </a:r>
            <a:endParaRPr lang="ko-KR" altLang="ko-KR" sz="1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사용자는 로그인 중이라면 </a:t>
            </a:r>
            <a:r>
              <a:rPr lang="en-US" altLang="ko-KR" sz="1200" dirty="0"/>
              <a:t>Pc</a:t>
            </a:r>
            <a:r>
              <a:rPr lang="ko-KR" altLang="ko-KR" sz="1200" dirty="0"/>
              <a:t>방 찾기에서 찾은 </a:t>
            </a:r>
            <a:r>
              <a:rPr lang="en-US" altLang="ko-KR" sz="1200" dirty="0"/>
              <a:t>Pc</a:t>
            </a:r>
            <a:r>
              <a:rPr lang="ko-KR" altLang="ko-KR" sz="1200" dirty="0"/>
              <a:t>방을 </a:t>
            </a:r>
            <a:r>
              <a:rPr lang="ko-KR" altLang="ko-KR" sz="1200" dirty="0" err="1"/>
              <a:t>즐겨찾는</a:t>
            </a:r>
            <a:r>
              <a:rPr lang="ko-KR" altLang="ko-KR" sz="1200" dirty="0"/>
              <a:t> </a:t>
            </a:r>
            <a:r>
              <a:rPr lang="en-US" altLang="ko-KR" sz="1200" dirty="0"/>
              <a:t>Pc</a:t>
            </a:r>
            <a:r>
              <a:rPr lang="ko-KR" altLang="ko-KR" sz="1200" dirty="0"/>
              <a:t>방에 추가</a:t>
            </a:r>
            <a:r>
              <a:rPr lang="en-US" altLang="ko-KR" sz="1200" dirty="0"/>
              <a:t> / </a:t>
            </a:r>
            <a:r>
              <a:rPr lang="ko-KR" altLang="ko-KR" sz="1200" dirty="0"/>
              <a:t>삭제 가능하다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사용자는 로그인 중이라면 </a:t>
            </a:r>
            <a:r>
              <a:rPr lang="ko-KR" altLang="ko-KR" sz="1200" dirty="0" err="1"/>
              <a:t>즐겨찾는</a:t>
            </a:r>
            <a:r>
              <a:rPr lang="ko-KR" altLang="ko-KR" sz="1200" dirty="0"/>
              <a:t> </a:t>
            </a:r>
            <a:r>
              <a:rPr lang="en-US" altLang="ko-KR" sz="1200" dirty="0"/>
              <a:t>Pc</a:t>
            </a:r>
            <a:r>
              <a:rPr lang="ko-KR" altLang="ko-KR" sz="1200" dirty="0"/>
              <a:t>방에서 자신의 모든 </a:t>
            </a:r>
            <a:r>
              <a:rPr lang="ko-KR" altLang="ko-KR" sz="1200" dirty="0" err="1"/>
              <a:t>즐겨찾는</a:t>
            </a:r>
            <a:r>
              <a:rPr lang="ko-KR" altLang="ko-KR" sz="1200" dirty="0"/>
              <a:t> </a:t>
            </a:r>
            <a:r>
              <a:rPr lang="en-US" altLang="ko-KR" sz="1200" dirty="0"/>
              <a:t>Pc</a:t>
            </a:r>
            <a:r>
              <a:rPr lang="ko-KR" altLang="ko-KR" sz="1200" dirty="0"/>
              <a:t>방을 확인할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 err="1"/>
              <a:t>즐겨찾는</a:t>
            </a:r>
            <a:r>
              <a:rPr lang="ko-KR" altLang="ko-KR" sz="1200" dirty="0"/>
              <a:t> </a:t>
            </a:r>
            <a:r>
              <a:rPr lang="en-US" altLang="ko-KR" sz="1200" dirty="0"/>
              <a:t>Pc</a:t>
            </a:r>
            <a:r>
              <a:rPr lang="ko-KR" altLang="ko-KR" sz="1200" dirty="0"/>
              <a:t>방 정보는 </a:t>
            </a:r>
            <a:r>
              <a:rPr lang="en-US" altLang="ko-KR" sz="1200" dirty="0"/>
              <a:t>Pc</a:t>
            </a:r>
            <a:r>
              <a:rPr lang="ko-KR" altLang="ko-KR" sz="1200" dirty="0"/>
              <a:t>방 찾기와 동일하다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6E783F99-B7EA-4F4B-B349-7FF488152EAE}"/>
              </a:ext>
            </a:extLst>
          </p:cNvPr>
          <p:cNvSpPr txBox="1">
            <a:spLocks/>
          </p:cNvSpPr>
          <p:nvPr/>
        </p:nvSpPr>
        <p:spPr>
          <a:xfrm>
            <a:off x="253876" y="1052736"/>
            <a:ext cx="4087812" cy="28082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기본흐름 </a:t>
            </a: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Pc</a:t>
            </a:r>
            <a:r>
              <a:rPr lang="ko-KR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찾기</a:t>
            </a:r>
            <a:endParaRPr lang="ko-KR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Pc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찾기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사용자는 주소 찾기를 통해 주소를 검색할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주소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가맹점 이름을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입력하고 찾기 버튼을 누르면 해당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부합하는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이름들이 검색된다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검색된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이름을 클릭하면 해당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방의 정보를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 주소에 맞는 위치를 지도에서 확인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방의 정보에서 좌석 정보 보기 버튼을 클릭하면 좌석 이용 현황을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좌석 이용 현황에서 좌석 클릭하면 해당 좌석 정보가 뜬다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CD9A075C-7CD8-4396-BF2E-D1FDA772A996}"/>
              </a:ext>
            </a:extLst>
          </p:cNvPr>
          <p:cNvSpPr txBox="1">
            <a:spLocks/>
          </p:cNvSpPr>
          <p:nvPr/>
        </p:nvSpPr>
        <p:spPr bwMode="auto">
          <a:xfrm>
            <a:off x="4929634" y="3157761"/>
            <a:ext cx="408781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/>
              <a:t>2. JFX </a:t>
            </a:r>
            <a:r>
              <a:rPr lang="ko-KR" altLang="ko-KR" sz="1400" b="1"/>
              <a:t>로그인</a:t>
            </a:r>
            <a:endParaRPr lang="ko-KR" altLang="ko-KR" sz="140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/>
              <a:t>사용자의 </a:t>
            </a:r>
            <a:r>
              <a:rPr lang="en-US" altLang="ko-KR" sz="1200"/>
              <a:t>ID</a:t>
            </a:r>
            <a:r>
              <a:rPr lang="ko-KR" altLang="ko-KR" sz="1200"/>
              <a:t>와 </a:t>
            </a:r>
            <a:r>
              <a:rPr lang="en-US" altLang="ko-KR" sz="1200"/>
              <a:t>PW</a:t>
            </a:r>
            <a:r>
              <a:rPr lang="ko-KR" altLang="ko-KR" sz="1200"/>
              <a:t>를 입력 받는다</a:t>
            </a:r>
            <a:r>
              <a:rPr lang="en-US" altLang="ko-KR" sz="1200"/>
              <a:t>.</a:t>
            </a:r>
            <a:endParaRPr lang="ko-KR" altLang="ko-KR" sz="120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/>
              <a:t>사용자</a:t>
            </a:r>
            <a:r>
              <a:rPr lang="ko-KR" altLang="en-US" sz="1200"/>
              <a:t>가 로그인 정보를 정확히 입력하지 않으면 </a:t>
            </a:r>
            <a:r>
              <a:rPr lang="en-US" altLang="ko-KR" sz="1200"/>
              <a:t>“</a:t>
            </a:r>
            <a:r>
              <a:rPr lang="ko-KR" altLang="ko-KR" sz="1200"/>
              <a:t>로그인 실패</a:t>
            </a:r>
            <a:r>
              <a:rPr lang="en-US" altLang="ko-KR" sz="1200"/>
              <a:t>” </a:t>
            </a:r>
            <a:r>
              <a:rPr lang="ko-KR" altLang="ko-KR" sz="1200"/>
              <a:t>경고가 </a:t>
            </a:r>
            <a:r>
              <a:rPr lang="ko-KR" altLang="en-US" sz="1200"/>
              <a:t>나타난다</a:t>
            </a:r>
            <a:r>
              <a:rPr lang="en-US" altLang="ko-KR" sz="120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/>
              <a:t>로그인 완료되면 해당 프로그램의 메인 화면으로 이동한다</a:t>
            </a:r>
            <a:r>
              <a:rPr lang="en-US" altLang="ko-KR" sz="1200"/>
              <a:t>.</a:t>
            </a:r>
            <a:endParaRPr lang="ko-KR" altLang="ko-KR" sz="1200" dirty="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12C3205A-8744-4BE5-A304-00C5CA40D84C}"/>
              </a:ext>
            </a:extLst>
          </p:cNvPr>
          <p:cNvSpPr txBox="1">
            <a:spLocks/>
          </p:cNvSpPr>
          <p:nvPr/>
        </p:nvSpPr>
        <p:spPr>
          <a:xfrm>
            <a:off x="4929634" y="1052736"/>
            <a:ext cx="4087812" cy="2087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기본흐름</a:t>
            </a: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[JFX]</a:t>
            </a:r>
            <a:endParaRPr lang="ko-KR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JFX 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라이선스키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최초 실행 또는 </a:t>
            </a:r>
            <a:r>
              <a:rPr lang="en-US" altLang="ko-KR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licenseKey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파일이 없는 경우 프로그램 실행 시 라이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스키를 입력하도록 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라이선스키가 맞지 않으면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라이선스키가 없음을 알린다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라이선스키가 맞으면 로그인 화면으로 이동하며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프로그램 실행시엔 라이선스 입력창이 나타나지 않는다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내용 개체 틀 3">
            <a:extLst>
              <a:ext uri="{FF2B5EF4-FFF2-40B4-BE49-F238E27FC236}">
                <a16:creationId xmlns:a16="http://schemas.microsoft.com/office/drawing/2014/main" id="{0FEC0EA0-DC55-4289-A459-422C351FA248}"/>
              </a:ext>
            </a:extLst>
          </p:cNvPr>
          <p:cNvSpPr txBox="1">
            <a:spLocks/>
          </p:cNvSpPr>
          <p:nvPr/>
        </p:nvSpPr>
        <p:spPr>
          <a:xfrm>
            <a:off x="4929634" y="4629374"/>
            <a:ext cx="4087812" cy="10096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JFX 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로그아웃을 누르면 해당 프로그램에서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정보를 초기화한다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로그아웃이 완료되면 로그인 화면으로 전환된다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slide7_shape1">
            <a:extLst>
              <a:ext uri="{FF2B5EF4-FFF2-40B4-BE49-F238E27FC236}">
                <a16:creationId xmlns:a16="http://schemas.microsoft.com/office/drawing/2014/main" id="{D3101B56-9933-46EF-A6A0-04BB1D45CC16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3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4D0A5BF-53D9-44F1-9A31-AC086374E00E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B5601E09-C315-4A9E-8F6B-144378EC05BD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7412" name="slide5_group1">
            <a:extLst>
              <a:ext uri="{FF2B5EF4-FFF2-40B4-BE49-F238E27FC236}">
                <a16:creationId xmlns:a16="http://schemas.microsoft.com/office/drawing/2014/main" id="{283D4742-B4EC-4FCF-A256-3C99A3C644C8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C87F2B90-B193-4E5A-97C7-B17AD448551E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09FE793B-2D5B-411A-86D6-8BDE2983A79F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1335EEF0-F8F4-4853-A7B3-68420DBD3245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05CB0A79-D99D-4DAB-A686-8B4D7651CB19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BC6B8024-902E-43F7-ADBA-EA04D77D79D1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DA510961-D8ED-442B-9E36-5BD113C71C01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F4A9E919-D6E4-43F2-9BDD-3B8BB0D386C5}"/>
              </a:ext>
            </a:extLst>
          </p:cNvPr>
          <p:cNvSpPr txBox="1">
            <a:spLocks/>
          </p:cNvSpPr>
          <p:nvPr/>
        </p:nvSpPr>
        <p:spPr bwMode="auto">
          <a:xfrm>
            <a:off x="251520" y="1052736"/>
            <a:ext cx="40878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4. JFX </a:t>
            </a:r>
            <a:r>
              <a:rPr lang="ko-KR" altLang="ko-KR" sz="1400" b="1" dirty="0"/>
              <a:t>모듈화</a:t>
            </a:r>
            <a:endParaRPr lang="ko-KR" altLang="ko-KR" sz="1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사장님이 신청한 가맹점이 관리자로부터 승인 받으면</a:t>
            </a:r>
            <a:r>
              <a:rPr lang="en-US" altLang="ko-KR" sz="1200" dirty="0"/>
              <a:t>, </a:t>
            </a:r>
            <a:r>
              <a:rPr lang="ko-KR" altLang="ko-KR" sz="1200" dirty="0"/>
              <a:t>자동으로 기본 모듈</a:t>
            </a:r>
            <a:r>
              <a:rPr lang="en-US" altLang="ko-KR" sz="1200" dirty="0"/>
              <a:t>(</a:t>
            </a:r>
            <a:r>
              <a:rPr lang="ko-KR" altLang="ko-KR" sz="1200" dirty="0"/>
              <a:t>모든 기능 사용</a:t>
            </a:r>
            <a:r>
              <a:rPr lang="en-US" altLang="ko-KR" sz="1200" dirty="0"/>
              <a:t>)</a:t>
            </a:r>
            <a:r>
              <a:rPr lang="ko-KR" altLang="en-US" sz="1200" dirty="0"/>
              <a:t> 을 사용할 수 있다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모듈은 </a:t>
            </a:r>
            <a:r>
              <a:rPr lang="en-US" altLang="ko-KR" sz="1200" dirty="0"/>
              <a:t>ID</a:t>
            </a:r>
            <a:r>
              <a:rPr lang="ko-KR" altLang="ko-KR" sz="1200" dirty="0"/>
              <a:t>별로 사용한다</a:t>
            </a:r>
            <a:r>
              <a:rPr lang="en-US" altLang="ko-KR" sz="1200" dirty="0"/>
              <a:t>. (</a:t>
            </a:r>
            <a:r>
              <a:rPr lang="ko-KR" altLang="ko-KR" sz="1200" dirty="0"/>
              <a:t>사장님의 가맹점들은 모두 사장님 </a:t>
            </a:r>
            <a:r>
              <a:rPr lang="en-US" altLang="ko-KR" sz="1200" dirty="0"/>
              <a:t>ID</a:t>
            </a:r>
            <a:r>
              <a:rPr lang="ko-KR" altLang="ko-KR" sz="1200" dirty="0"/>
              <a:t>로 저장된 모듈 사용 가능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</a:t>
            </a:r>
            <a:r>
              <a:rPr lang="en-US" altLang="ko-KR" sz="1200" dirty="0"/>
              <a:t> </a:t>
            </a:r>
            <a:r>
              <a:rPr lang="ko-KR" altLang="en-US" sz="1200" dirty="0"/>
              <a:t>모듈 추가 </a:t>
            </a:r>
            <a:r>
              <a:rPr lang="en-US" altLang="ko-KR" sz="1200" dirty="0"/>
              <a:t>/ </a:t>
            </a:r>
            <a:r>
              <a:rPr lang="ko-KR" altLang="en-US" sz="1200" dirty="0"/>
              <a:t>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삭제를 할 수 있다</a:t>
            </a:r>
            <a:r>
              <a:rPr lang="en-US" altLang="ko-KR" sz="1200" dirty="0"/>
              <a:t>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모듈 삭제 시 </a:t>
            </a:r>
            <a:r>
              <a:rPr lang="ko-KR" altLang="ko-KR" sz="1200" dirty="0"/>
              <a:t>기본 모듈 또는 현재 사용 중인 모듈은 삭제 불가능하며 경고가 </a:t>
            </a:r>
            <a:r>
              <a:rPr lang="ko-KR" altLang="en-US" sz="1200" dirty="0"/>
              <a:t>나타난다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4E68A0CC-1F21-40F6-AFAF-07842AB885F4}"/>
              </a:ext>
            </a:extLst>
          </p:cNvPr>
          <p:cNvSpPr txBox="1">
            <a:spLocks/>
          </p:cNvSpPr>
          <p:nvPr/>
        </p:nvSpPr>
        <p:spPr bwMode="auto">
          <a:xfrm>
            <a:off x="4929633" y="1052736"/>
            <a:ext cx="4087813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 </a:t>
            </a:r>
            <a:r>
              <a:rPr lang="en-US" altLang="ko-KR" sz="1600" b="1" dirty="0"/>
              <a:t>] JFX </a:t>
            </a:r>
            <a:r>
              <a:rPr lang="ko-KR" altLang="ko-KR" sz="1600" b="1" dirty="0"/>
              <a:t>사장님 </a:t>
            </a:r>
            <a:r>
              <a:rPr lang="en-US" altLang="ko-KR" sz="1600" b="1" dirty="0"/>
              <a:t>ERP</a:t>
            </a:r>
            <a:endParaRPr lang="ko-KR" altLang="ko-KR" sz="1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1. Pc</a:t>
            </a:r>
            <a:r>
              <a:rPr lang="ko-KR" altLang="ko-KR" sz="1400" b="1" dirty="0"/>
              <a:t>방 좌석 이용 관리</a:t>
            </a:r>
            <a:endParaRPr lang="ko-KR" altLang="ko-KR" sz="1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dirty="0" err="1"/>
              <a:t>pcManage</a:t>
            </a:r>
            <a:r>
              <a:rPr lang="en-US" altLang="ko-KR" sz="1200" dirty="0"/>
              <a:t> </a:t>
            </a:r>
            <a:r>
              <a:rPr lang="ko-KR" altLang="ko-KR" sz="1200" dirty="0"/>
              <a:t>메뉴 클릭 시</a:t>
            </a:r>
            <a:r>
              <a:rPr lang="en-US" altLang="ko-KR" sz="1200" dirty="0"/>
              <a:t> PC</a:t>
            </a:r>
            <a:r>
              <a:rPr lang="ko-KR" altLang="ko-KR" sz="1200" dirty="0"/>
              <a:t>방 좌석 이용 관리 </a:t>
            </a:r>
            <a:r>
              <a:rPr lang="ko-KR" altLang="en-US" sz="1200" dirty="0"/>
              <a:t>화면이</a:t>
            </a:r>
            <a:r>
              <a:rPr lang="ko-KR" altLang="ko-KR" sz="1200" dirty="0"/>
              <a:t> 나타난다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화면</a:t>
            </a:r>
            <a:r>
              <a:rPr lang="ko-KR" altLang="ko-KR" sz="1200" dirty="0"/>
              <a:t>의 왼쪽 상단에는 해당 가맹점의 </a:t>
            </a:r>
            <a:r>
              <a:rPr lang="en-US" altLang="ko-KR" sz="1200" dirty="0"/>
              <a:t>“</a:t>
            </a:r>
            <a:r>
              <a:rPr lang="ko-KR" altLang="ko-KR" sz="1200" dirty="0"/>
              <a:t>사용 중</a:t>
            </a:r>
            <a:r>
              <a:rPr lang="en-US" altLang="ko-KR" sz="1200" dirty="0"/>
              <a:t>/</a:t>
            </a:r>
            <a:r>
              <a:rPr lang="ko-KR" altLang="ko-KR" sz="1200" dirty="0"/>
              <a:t>보유 좌석 개수</a:t>
            </a:r>
            <a:r>
              <a:rPr lang="en-US" altLang="ko-KR" sz="1200" dirty="0"/>
              <a:t>”</a:t>
            </a:r>
            <a:r>
              <a:rPr lang="ko-KR" altLang="ko-KR" sz="1200" dirty="0"/>
              <a:t>를 보여준다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화면</a:t>
            </a:r>
            <a:r>
              <a:rPr lang="ko-KR" altLang="ko-KR" sz="1200" dirty="0"/>
              <a:t>의 오른쪽에는 해당 가맹점의 보유 좌</a:t>
            </a:r>
            <a:r>
              <a:rPr lang="ko-KR" altLang="en-US" sz="1200" dirty="0"/>
              <a:t>석들이 표시된다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각 좌석은 좌석 번호를 갖으며</a:t>
            </a:r>
            <a:r>
              <a:rPr lang="en-US" altLang="ko-KR" sz="1200" dirty="0"/>
              <a:t>, </a:t>
            </a:r>
            <a:r>
              <a:rPr lang="ko-KR" altLang="ko-KR" sz="1200" dirty="0"/>
              <a:t>사용 중인 좌석의 경우에는 사용 중인 사용자의 </a:t>
            </a:r>
            <a:r>
              <a:rPr lang="en-US" altLang="ko-KR" sz="1200" dirty="0"/>
              <a:t>ID </a:t>
            </a:r>
            <a:r>
              <a:rPr lang="ko-KR" altLang="ko-KR" sz="1200" dirty="0"/>
              <a:t>정보</a:t>
            </a:r>
            <a:r>
              <a:rPr lang="ko-KR" altLang="en-US" sz="1200" dirty="0"/>
              <a:t>를</a:t>
            </a:r>
            <a:r>
              <a:rPr lang="ko-KR" altLang="ko-KR" sz="1200" dirty="0"/>
              <a:t> 추가적으로 갖는다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사용자들의 대여물품 신청 리스트를 확인 후 승인 또는 취소할 수 있으며</a:t>
            </a:r>
            <a:r>
              <a:rPr lang="en-US" altLang="ko-KR" sz="1200" dirty="0"/>
              <a:t>, </a:t>
            </a:r>
            <a:r>
              <a:rPr lang="ko-KR" altLang="ko-KR" sz="1200" dirty="0"/>
              <a:t>대여 중인 물품을 반납할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사용자들의 메뉴 주문 현황을 확인 후 승인</a:t>
            </a:r>
            <a:r>
              <a:rPr lang="en-US" altLang="ko-KR" sz="1200" dirty="0"/>
              <a:t> / </a:t>
            </a:r>
            <a:r>
              <a:rPr lang="ko-KR" altLang="ko-KR" sz="1200" dirty="0"/>
              <a:t>환불 승인</a:t>
            </a:r>
            <a:r>
              <a:rPr lang="en-US" altLang="ko-KR" sz="1200" dirty="0"/>
              <a:t> / </a:t>
            </a:r>
            <a:r>
              <a:rPr lang="ko-KR" altLang="ko-KR" sz="1200" dirty="0"/>
              <a:t>환불 불가를 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사용 중인 좌석을 클릭하면 해당 좌석 사용자의 정보가 뜬다</a:t>
            </a:r>
            <a:r>
              <a:rPr lang="en-US" altLang="ko-KR" sz="1200" dirty="0"/>
              <a:t>. </a:t>
            </a:r>
            <a:r>
              <a:rPr lang="ko-KR" altLang="ko-KR" sz="1200" dirty="0"/>
              <a:t>이 때 뜨는 정보로는 좌석 번호</a:t>
            </a:r>
            <a:r>
              <a:rPr lang="en-US" altLang="ko-KR" sz="1200" dirty="0"/>
              <a:t>, </a:t>
            </a:r>
            <a:r>
              <a:rPr lang="ko-KR" altLang="ko-KR" sz="1200" dirty="0"/>
              <a:t>사용자 아이디</a:t>
            </a:r>
            <a:r>
              <a:rPr lang="en-US" altLang="ko-KR" sz="1200" dirty="0"/>
              <a:t>, </a:t>
            </a:r>
            <a:r>
              <a:rPr lang="ko-KR" altLang="ko-KR" sz="1200" dirty="0"/>
              <a:t>로그인 시간</a:t>
            </a:r>
            <a:r>
              <a:rPr lang="en-US" altLang="ko-KR" sz="1200" dirty="0"/>
              <a:t>, </a:t>
            </a:r>
            <a:r>
              <a:rPr lang="ko-KR" altLang="ko-KR" sz="1200" dirty="0"/>
              <a:t>대여 중인 물품 목록</a:t>
            </a:r>
            <a:r>
              <a:rPr lang="en-US" altLang="ko-KR" sz="1200" dirty="0"/>
              <a:t>, </a:t>
            </a:r>
            <a:r>
              <a:rPr lang="ko-KR" altLang="ko-KR" sz="1200" dirty="0"/>
              <a:t>주문한 메뉴 목록이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2BC4DF13-D703-46CC-8F20-4A58C51A1E75}"/>
              </a:ext>
            </a:extLst>
          </p:cNvPr>
          <p:cNvSpPr txBox="1">
            <a:spLocks/>
          </p:cNvSpPr>
          <p:nvPr/>
        </p:nvSpPr>
        <p:spPr>
          <a:xfrm>
            <a:off x="251520" y="3321274"/>
            <a:ext cx="4087812" cy="21605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JFX 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사용자는 대여 버튼을 클릭하여 해당 가맹점에서 대여물품 목록에 등록한 것들을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때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이상 수량이 남지 않은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 승인 대기상태 포함 수량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물품은 보이지 않는다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사용자는 이미 사용 중이거나 대여 신청한 물품을 중복 신청할 수 없다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만약 중복으로 신청할 경우 해당 물품은 대여물품 신청에서 제외되며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알림을 띄운다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사용자는 자신이 대여 중인 물품을 확인할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slide7_shape1">
            <a:extLst>
              <a:ext uri="{FF2B5EF4-FFF2-40B4-BE49-F238E27FC236}">
                <a16:creationId xmlns:a16="http://schemas.microsoft.com/office/drawing/2014/main" id="{769E64B3-EF02-4936-959E-9EBEDC46304B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7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02AD49-F76A-47C1-95A0-51A1A01D06B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8195" name="제목 3">
            <a:extLst>
              <a:ext uri="{FF2B5EF4-FFF2-40B4-BE49-F238E27FC236}">
                <a16:creationId xmlns:a16="http://schemas.microsoft.com/office/drawing/2014/main" id="{C01A011A-C5C1-4DC4-91C8-AB6EB6C2C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개발배경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63C2C9-1FA9-4ACB-B434-1501F17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79" cy="72493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700" dirty="0"/>
              <a:t>벤치마킹 </a:t>
            </a:r>
            <a:r>
              <a:rPr lang="en-US" altLang="ko-KR" sz="2700" dirty="0"/>
              <a:t>1 – </a:t>
            </a:r>
            <a:r>
              <a:rPr lang="ko-KR" altLang="en-US" sz="2700" dirty="0"/>
              <a:t>게토골드 </a:t>
            </a:r>
            <a:r>
              <a:rPr lang="en-US" altLang="ko-KR" sz="2700" dirty="0"/>
              <a:t>- http://www.multiclick.co.kr/</a:t>
            </a:r>
            <a:endParaRPr lang="ko-KR" altLang="en-US" sz="27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4CDF6E4-3A77-469A-8066-8B8C6833C4FF}"/>
              </a:ext>
            </a:extLst>
          </p:cNvPr>
          <p:cNvGrpSpPr/>
          <p:nvPr/>
        </p:nvGrpSpPr>
        <p:grpSpPr>
          <a:xfrm>
            <a:off x="529713" y="2060848"/>
            <a:ext cx="8672335" cy="3878163"/>
            <a:chOff x="529713" y="2060848"/>
            <a:chExt cx="8672335" cy="38781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8DFE1F-01E5-4FF0-9FEE-A1842C166978}"/>
                </a:ext>
              </a:extLst>
            </p:cNvPr>
            <p:cNvGrpSpPr/>
            <p:nvPr/>
          </p:nvGrpSpPr>
          <p:grpSpPr>
            <a:xfrm>
              <a:off x="545139" y="2060848"/>
              <a:ext cx="8656909" cy="3878163"/>
              <a:chOff x="545139" y="2060848"/>
              <a:chExt cx="8656909" cy="38781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A225E3F-2218-4D39-B521-9AA3BDD6E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5139" y="2060848"/>
                <a:ext cx="3810837" cy="3878163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81401B-6801-412A-BB16-C7101AC24E06}"/>
                  </a:ext>
                </a:extLst>
              </p:cNvPr>
              <p:cNvGrpSpPr/>
              <p:nvPr/>
            </p:nvGrpSpPr>
            <p:grpSpPr>
              <a:xfrm>
                <a:off x="4561531" y="2060848"/>
                <a:ext cx="3034805" cy="369332"/>
                <a:chOff x="-3809145" y="2627620"/>
                <a:chExt cx="3034805" cy="36933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16F4D4-D226-4C8D-ABF8-74DF3F5B07C7}"/>
                    </a:ext>
                  </a:extLst>
                </p:cNvPr>
                <p:cNvSpPr txBox="1"/>
                <p:nvPr/>
              </p:nvSpPr>
              <p:spPr>
                <a:xfrm>
                  <a:off x="-3809145" y="2627620"/>
                  <a:ext cx="3034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구현가능한 기능은 모두 구현한다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3A6D6D4D-8DDA-425A-B39F-BDB2BDB58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708920" y="2996952"/>
                  <a:ext cx="280831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7B0594A-A116-4B58-9549-673C97984F51}"/>
                  </a:ext>
                </a:extLst>
              </p:cNvPr>
              <p:cNvGrpSpPr/>
              <p:nvPr/>
            </p:nvGrpSpPr>
            <p:grpSpPr>
              <a:xfrm>
                <a:off x="1724985" y="2449028"/>
                <a:ext cx="7477063" cy="978231"/>
                <a:chOff x="1724985" y="2449028"/>
                <a:chExt cx="7477063" cy="978231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6CD42819-4576-4F94-A08D-D57FE87B1531}"/>
                    </a:ext>
                  </a:extLst>
                </p:cNvPr>
                <p:cNvGrpSpPr/>
                <p:nvPr/>
              </p:nvGrpSpPr>
              <p:grpSpPr>
                <a:xfrm>
                  <a:off x="1724985" y="2449028"/>
                  <a:ext cx="2702999" cy="475916"/>
                  <a:chOff x="1724985" y="2449028"/>
                  <a:chExt cx="2702999" cy="475916"/>
                </a:xfrm>
              </p:grpSpPr>
              <p:cxnSp>
                <p:nvCxnSpPr>
                  <p:cNvPr id="12" name="연결선: 꺾임 11">
                    <a:extLst>
                      <a:ext uri="{FF2B5EF4-FFF2-40B4-BE49-F238E27FC236}">
                        <a16:creationId xmlns:a16="http://schemas.microsoft.com/office/drawing/2014/main" id="{13FF232D-488C-4255-904E-ADA42727B483}"/>
                      </a:ext>
                    </a:extLst>
                  </p:cNvPr>
                  <p:cNvCxnSpPr>
                    <a:cxnSpLocks/>
                    <a:stCxn id="30" idx="3"/>
                  </p:cNvCxnSpPr>
                  <p:nvPr/>
                </p:nvCxnSpPr>
                <p:spPr>
                  <a:xfrm>
                    <a:off x="1724985" y="2450467"/>
                    <a:ext cx="2702999" cy="474477"/>
                  </a:xfrm>
                  <a:prstGeom prst="bentConnector3">
                    <a:avLst>
                      <a:gd name="adj1" fmla="val 29033"/>
                    </a:avLst>
                  </a:prstGeom>
                  <a:ln w="38100">
                    <a:solidFill>
                      <a:srgbClr val="C00000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연결선: 꺾임 13">
                    <a:extLst>
                      <a:ext uri="{FF2B5EF4-FFF2-40B4-BE49-F238E27FC236}">
                        <a16:creationId xmlns:a16="http://schemas.microsoft.com/office/drawing/2014/main" id="{438E60DA-E57B-49EF-9DE8-E21E3C3B91FD}"/>
                      </a:ext>
                    </a:extLst>
                  </p:cNvPr>
                  <p:cNvCxnSpPr>
                    <a:cxnSpLocks/>
                    <a:stCxn id="17" idx="3"/>
                  </p:cNvCxnSpPr>
                  <p:nvPr/>
                </p:nvCxnSpPr>
                <p:spPr>
                  <a:xfrm>
                    <a:off x="3568650" y="2449028"/>
                    <a:ext cx="859334" cy="475916"/>
                  </a:xfrm>
                  <a:prstGeom prst="bentConnector3">
                    <a:avLst>
                      <a:gd name="adj1" fmla="val 50000"/>
                    </a:avLst>
                  </a:prstGeom>
                  <a:ln w="38100">
                    <a:solidFill>
                      <a:srgbClr val="C00000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1CFCF5-8B70-47EA-8925-DC2844476346}"/>
                    </a:ext>
                  </a:extLst>
                </p:cNvPr>
                <p:cNvSpPr txBox="1"/>
                <p:nvPr/>
              </p:nvSpPr>
              <p:spPr>
                <a:xfrm>
                  <a:off x="4427984" y="2780928"/>
                  <a:ext cx="47740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해당 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PC</a:t>
                  </a:r>
                  <a:r>
                    <a:rPr lang="ko-KR" altLang="en-US" dirty="0">
                      <a:solidFill>
                        <a:srgbClr val="FF0000"/>
                      </a:solidFill>
                    </a:rPr>
                    <a:t>방에서만 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결제를 </a:t>
                  </a:r>
                  <a:r>
                    <a:rPr lang="ko-KR" altLang="en-US" dirty="0" err="1">
                      <a:solidFill>
                        <a:schemeClr val="bg1"/>
                      </a:solidFill>
                    </a:rPr>
                    <a:t>해야한다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(</a:t>
                  </a:r>
                  <a:r>
                    <a:rPr lang="ko-KR" altLang="en-US" dirty="0" err="1">
                      <a:solidFill>
                        <a:schemeClr val="bg1"/>
                      </a:solidFill>
                    </a:rPr>
                    <a:t>무인시스템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) 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단점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)</a:t>
                  </a:r>
                  <a:endParaRPr lang="en-US" altLang="ko-KR" dirty="0">
                    <a:solidFill>
                      <a:schemeClr val="bg1"/>
                    </a:solidFill>
                  </a:endParaRPr>
                </a:p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-&gt; 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웹으로 결제하여 모든 가맹점 포인트 공유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BC1543A-8BDC-43E2-939D-5C63944BB899}"/>
                  </a:ext>
                </a:extLst>
              </p:cNvPr>
              <p:cNvGrpSpPr/>
              <p:nvPr/>
            </p:nvGrpSpPr>
            <p:grpSpPr>
              <a:xfrm>
                <a:off x="3364999" y="5229203"/>
                <a:ext cx="5703305" cy="646331"/>
                <a:chOff x="3364999" y="4582675"/>
                <a:chExt cx="5703305" cy="644594"/>
              </a:xfrm>
            </p:grpSpPr>
            <p:cxnSp>
              <p:nvCxnSpPr>
                <p:cNvPr id="25" name="연결선: 꺾임 24">
                  <a:extLst>
                    <a:ext uri="{FF2B5EF4-FFF2-40B4-BE49-F238E27FC236}">
                      <a16:creationId xmlns:a16="http://schemas.microsoft.com/office/drawing/2014/main" id="{E7ADF2FD-CDA8-4247-945B-9CF2DBD8C002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 flipV="1">
                  <a:off x="3364999" y="4734122"/>
                  <a:ext cx="1047911" cy="20467"/>
                </a:xfrm>
                <a:prstGeom prst="bentConnector3">
                  <a:avLst/>
                </a:prstGeom>
                <a:ln w="38100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0725F25-3CC6-42E9-97E3-690E63330979}"/>
                    </a:ext>
                  </a:extLst>
                </p:cNvPr>
                <p:cNvSpPr txBox="1"/>
                <p:nvPr/>
              </p:nvSpPr>
              <p:spPr>
                <a:xfrm>
                  <a:off x="4388818" y="4582675"/>
                  <a:ext cx="4679486" cy="6445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</a:rPr>
                    <a:t>단순한 </a:t>
                  </a:r>
                  <a:r>
                    <a:rPr lang="ko-KR" altLang="en-US" dirty="0" err="1">
                      <a:solidFill>
                        <a:schemeClr val="bg1"/>
                      </a:solidFill>
                    </a:rPr>
                    <a:t>질답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게시판 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업그레이드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)</a:t>
                  </a:r>
                  <a:endParaRPr lang="en-US" altLang="ko-KR" dirty="0">
                    <a:solidFill>
                      <a:schemeClr val="bg1"/>
                    </a:solidFill>
                  </a:endParaRPr>
                </a:p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-&gt; </a:t>
                  </a:r>
                  <a:r>
                    <a:rPr lang="ko-KR" altLang="en-US" dirty="0" err="1">
                      <a:solidFill>
                        <a:schemeClr val="bg1"/>
                      </a:solidFill>
                    </a:rPr>
                    <a:t>챗봇으로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통해 원하는 질문의 </a:t>
                  </a:r>
                  <a:r>
                    <a:rPr lang="ko-KR" altLang="en-US" dirty="0" err="1">
                      <a:solidFill>
                        <a:schemeClr val="bg1"/>
                      </a:solidFill>
                    </a:rPr>
                    <a:t>답변를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얻을 수 있다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7DFC45C-1FCB-4ED7-B0C8-E504C814CAE0}"/>
                  </a:ext>
                </a:extLst>
              </p:cNvPr>
              <p:cNvGrpSpPr/>
              <p:nvPr/>
            </p:nvGrpSpPr>
            <p:grpSpPr>
              <a:xfrm>
                <a:off x="1173335" y="2752215"/>
                <a:ext cx="7945357" cy="1539139"/>
                <a:chOff x="1261198" y="4043540"/>
                <a:chExt cx="7893893" cy="1446735"/>
              </a:xfrm>
            </p:grpSpPr>
            <p:cxnSp>
              <p:nvCxnSpPr>
                <p:cNvPr id="33" name="연결선: 꺾임 32">
                  <a:extLst>
                    <a:ext uri="{FF2B5EF4-FFF2-40B4-BE49-F238E27FC236}">
                      <a16:creationId xmlns:a16="http://schemas.microsoft.com/office/drawing/2014/main" id="{D764A606-B691-43B6-B235-14F19CAA522A}"/>
                    </a:ext>
                  </a:extLst>
                </p:cNvPr>
                <p:cNvCxnSpPr>
                  <a:cxnSpLocks/>
                  <a:stCxn id="31" idx="3"/>
                </p:cNvCxnSpPr>
                <p:nvPr/>
              </p:nvCxnSpPr>
              <p:spPr>
                <a:xfrm>
                  <a:off x="1261198" y="4043540"/>
                  <a:ext cx="3218592" cy="974577"/>
                </a:xfrm>
                <a:prstGeom prst="bentConnector3">
                  <a:avLst>
                    <a:gd name="adj1" fmla="val 5309"/>
                  </a:avLst>
                </a:prstGeom>
                <a:ln w="38100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F1BCAED-D4E6-42A0-944A-E84B13EB84D5}"/>
                    </a:ext>
                  </a:extLst>
                </p:cNvPr>
                <p:cNvSpPr txBox="1"/>
                <p:nvPr/>
              </p:nvSpPr>
              <p:spPr>
                <a:xfrm>
                  <a:off x="4479789" y="4882747"/>
                  <a:ext cx="4675302" cy="607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방 관리 툴은 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PC</a:t>
                  </a:r>
                  <a:r>
                    <a:rPr lang="ko-KR" altLang="en-US" dirty="0">
                      <a:solidFill>
                        <a:srgbClr val="FF0000"/>
                      </a:solidFill>
                    </a:rPr>
                    <a:t>방의 내용만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알 수 있다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. 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단점</a:t>
                  </a:r>
                  <a:r>
                    <a:rPr lang="en-US" altLang="ko-KR" sz="1200" dirty="0">
                      <a:solidFill>
                        <a:schemeClr val="bg1"/>
                      </a:solidFill>
                    </a:rPr>
                    <a:t>)</a:t>
                  </a:r>
                  <a:endParaRPr lang="en-US" altLang="ko-KR" dirty="0">
                    <a:solidFill>
                      <a:schemeClr val="bg1"/>
                    </a:solidFill>
                  </a:endParaRPr>
                </a:p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-&gt; PC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내용은 물론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알바관리 등 웹과 연결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21E42F-06FB-48A0-AE6E-DF7ED8D4F0F4}"/>
                  </a:ext>
                </a:extLst>
              </p:cNvPr>
              <p:cNvSpPr txBox="1"/>
              <p:nvPr/>
            </p:nvSpPr>
            <p:spPr>
              <a:xfrm>
                <a:off x="4427984" y="4437112"/>
                <a:ext cx="44310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집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외 장소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에서 좌석 정보를 알 수 없다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웹을 이용하여 방문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PC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방의 자석이용현황 확인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FCB94D-32B4-483B-9755-DE1726E1D4FA}"/>
                </a:ext>
              </a:extLst>
            </p:cNvPr>
            <p:cNvSpPr/>
            <p:nvPr/>
          </p:nvSpPr>
          <p:spPr>
            <a:xfrm>
              <a:off x="3216357" y="2363166"/>
              <a:ext cx="352293" cy="171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AE2490-6C43-47BC-9F8D-65D09EC475CC}"/>
                </a:ext>
              </a:extLst>
            </p:cNvPr>
            <p:cNvSpPr/>
            <p:nvPr/>
          </p:nvSpPr>
          <p:spPr>
            <a:xfrm>
              <a:off x="1372692" y="2364605"/>
              <a:ext cx="352293" cy="171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B3BF7B-DE12-4DE0-A2BF-CF4C54A88A04}"/>
                </a:ext>
              </a:extLst>
            </p:cNvPr>
            <p:cNvSpPr/>
            <p:nvPr/>
          </p:nvSpPr>
          <p:spPr>
            <a:xfrm>
              <a:off x="529713" y="2528910"/>
              <a:ext cx="643622" cy="4466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B79354-273F-4979-9ECA-F7F1CAAA097E}"/>
                </a:ext>
              </a:extLst>
            </p:cNvPr>
            <p:cNvSpPr/>
            <p:nvPr/>
          </p:nvSpPr>
          <p:spPr>
            <a:xfrm>
              <a:off x="1910879" y="4888804"/>
              <a:ext cx="1454120" cy="10255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555938F-2858-4412-83E0-523C648B79FA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764DE2AB-F730-48A1-89B8-CC5ECC2802F7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8436" name="slide5_group1">
            <a:extLst>
              <a:ext uri="{FF2B5EF4-FFF2-40B4-BE49-F238E27FC236}">
                <a16:creationId xmlns:a16="http://schemas.microsoft.com/office/drawing/2014/main" id="{3BC41F82-9FF8-406D-A115-1276DFEFDE12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304409A2-68F2-4A83-A324-9372107A2423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6F51D8DA-47AA-4520-9C89-20D104F51157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09CD45E9-9A12-4B2C-8E4E-0BE24215503A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D4E494F9-3E32-4085-95BC-5D57223EA6BA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11BCBDBA-2E27-430E-BD36-F552B3149C96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94DF90ED-C012-4314-91F7-2E2F755E7B42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E943B2-5D77-4899-BAE6-EA280FFE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634" y="1052736"/>
            <a:ext cx="4087812" cy="17272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[</a:t>
            </a:r>
            <a:r>
              <a:rPr lang="ko-KR" altLang="ko-KR" sz="1600" b="1" dirty="0"/>
              <a:t>설치 파일</a:t>
            </a:r>
            <a:r>
              <a:rPr lang="en-US" altLang="ko-KR" sz="1600" b="1" dirty="0"/>
              <a:t>]</a:t>
            </a:r>
            <a:endParaRPr lang="ko-KR" altLang="ko-KR" sz="16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사장</a:t>
            </a:r>
            <a:r>
              <a:rPr lang="en-US" altLang="ko-KR" sz="1200" dirty="0"/>
              <a:t>/</a:t>
            </a:r>
            <a:r>
              <a:rPr lang="ko-KR" altLang="ko-KR" sz="1200" dirty="0"/>
              <a:t>사용자 프로그램 중 필요한 것을 체크하여 </a:t>
            </a:r>
            <a:r>
              <a:rPr lang="en-US" altLang="ko-KR" sz="1200" dirty="0"/>
              <a:t>PC</a:t>
            </a:r>
            <a:r>
              <a:rPr lang="ko-KR" altLang="ko-KR" sz="1200" dirty="0"/>
              <a:t>에 설치할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설치 시 해당 설치 폴더가 위치할 디렉토리를 정할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ko-KR" sz="1200" dirty="0"/>
              <a:t>사장님은 해당 프로그램 바로가기를 만들지 정할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ko-KR" sz="10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ko-KR" sz="10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FB1379C2-DC65-426A-BCDA-5A088D2382D7}"/>
              </a:ext>
            </a:extLst>
          </p:cNvPr>
          <p:cNvSpPr txBox="1">
            <a:spLocks/>
          </p:cNvSpPr>
          <p:nvPr/>
        </p:nvSpPr>
        <p:spPr>
          <a:xfrm>
            <a:off x="250825" y="1052736"/>
            <a:ext cx="4087813" cy="5011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관리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가맹점에 등록된 메뉴 목록과 물품들을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및 물품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추가 시 메뉴의 카테고리가 메뉴 목록에 있는 경우 해당 카테고리의 아래에 추가된다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목록에 없는 경우 새로운 카테고리가 생성되며 생성된 카테고리 아래에 추가된다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대여물품 관리</a:t>
            </a:r>
            <a:endParaRPr lang="ko-KR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가맹점에 등록된 대여물품 목록과 물품들을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대여물품 목록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및 물품 추가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삭제가 가능하다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393B3732-5A1E-410D-8266-D71CD140F1D8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4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3DAF0E41-1D42-4EA3-848D-8D2C2FB5FFF6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1A8561D8-C345-4F5F-AD6A-6FBE9880CFA5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36868" name="slide5_group1">
            <a:extLst>
              <a:ext uri="{FF2B5EF4-FFF2-40B4-BE49-F238E27FC236}">
                <a16:creationId xmlns:a16="http://schemas.microsoft.com/office/drawing/2014/main" id="{A0EAE9B8-54EC-43AB-AA2D-5070A8CF22F5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6906A437-EBA1-428E-AFA0-D65F2EB09FB2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63D9B7BF-39AB-4FCA-A91B-66E7EF585820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E16D874C-522F-4370-A447-47194E5AADCB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4D5F4337-3B4C-40FF-8E93-7B5C081A6B99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AF625626-440F-4420-A86B-4ECEB65153AF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41E77A1E-8783-49F4-A310-C4A844B231C2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5901A-0C78-4BA0-8ED7-416B499B4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040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기본흐름</a:t>
            </a:r>
            <a:r>
              <a:rPr lang="en-US" altLang="ko-KR" sz="1600" dirty="0"/>
              <a:t>] </a:t>
            </a:r>
            <a:r>
              <a:rPr lang="ko-KR" altLang="en-US" sz="1600" dirty="0"/>
              <a:t>고객센터</a:t>
            </a:r>
            <a:endParaRPr lang="en-US" altLang="ko-KR" sz="1600" dirty="0"/>
          </a:p>
          <a:p>
            <a:pPr marL="228600" indent="-22860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400" dirty="0"/>
              <a:t>자주 묻는 질문</a:t>
            </a:r>
            <a:endParaRPr lang="en-US" altLang="ko-KR" sz="1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자주 묻는 질문의 목록을 불러온다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질문 및 답변 작성은 관리자만 가능하다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회원</a:t>
            </a:r>
            <a:r>
              <a:rPr lang="en-US" altLang="ko-KR" sz="1200" dirty="0"/>
              <a:t>,</a:t>
            </a:r>
            <a:r>
              <a:rPr lang="ko-KR" altLang="en-US" sz="1200" dirty="0"/>
              <a:t>비회원은 조건 없이 질문 및 답변 확인이 가능하다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dirty="0"/>
              <a:t>관리자는 조건없이 확인</a:t>
            </a:r>
            <a:r>
              <a:rPr lang="en-US" altLang="ko-KR" sz="1200" dirty="0"/>
              <a:t>,</a:t>
            </a:r>
            <a:r>
              <a:rPr lang="ko-KR" altLang="en-US" sz="1200" dirty="0"/>
              <a:t>삭제</a:t>
            </a:r>
            <a:r>
              <a:rPr lang="en-US" altLang="ko-KR" sz="1200" dirty="0"/>
              <a:t>,</a:t>
            </a:r>
            <a:r>
              <a:rPr lang="ko-KR" altLang="en-US" sz="1200" dirty="0"/>
              <a:t>수정이 가능하다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90C6FAAE-54C1-43A5-A917-1556414A45D4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기본흐름 </a:t>
            </a: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게시판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관리자가 공지한 내용을 확인 할 수 있는 페이지 이다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정가운데에 있는 공지사항을 클릭하여 확인 할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페이지에서 공지사항을 클릭하여 들어가게 되면 제목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작성일 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 등이 있는 공지사항 리스트가 보이며 자세한 내용은 제목을 클릭하여 확인 할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공지는 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가능하며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공지한 내용을 수정하거나 삭제 할 수 있는 버튼은 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볼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공지한 내용은 꼭 회원이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아니여도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확인 할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공지한 내용에 댓글을 달고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싶은경우에는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로그인을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해야하며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내용과 비밀번호를 같이 입력하여 작성해야 한다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작성시 입력했던 비밀번호를 이용하여 댓글을 수정 삭제 할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F27B5A25-0057-46BD-9229-351B623C8555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ACDED2B-4CFB-47A5-8EB5-8F56294B979A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B17F657D-E944-46B7-A37A-D7B590214568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37892" name="slide5_group1">
            <a:extLst>
              <a:ext uri="{FF2B5EF4-FFF2-40B4-BE49-F238E27FC236}">
                <a16:creationId xmlns:a16="http://schemas.microsoft.com/office/drawing/2014/main" id="{C95DA0D3-BA17-4091-BB25-F295AF9303DC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FD953F67-1206-474E-9090-32298C22313C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50D59478-7C23-4AEA-8F05-40352E2C2B5B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877722DF-58BF-41A6-892B-648647A91AAC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1BEF1D20-BAD7-4B03-B2BC-EA72E27CB2A0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5EACAD27-42AC-4FEB-9643-2743E1E2708A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53B601F2-11C6-48F9-B327-B990AA2C937B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CE3B5-B18E-4504-AE99-8220886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3. 1:1 </a:t>
            </a:r>
            <a:r>
              <a:rPr lang="ko-KR" altLang="en-US" sz="1400" b="1" dirty="0"/>
              <a:t>문의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b="1" dirty="0"/>
              <a:t>1:1 </a:t>
            </a:r>
            <a:r>
              <a:rPr lang="ko-KR" altLang="en-US" sz="1200" b="1" dirty="0"/>
              <a:t>문의 목록을 불러온다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문의는 회원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비회원만이 작성 </a:t>
            </a:r>
            <a:r>
              <a:rPr lang="ko-KR" altLang="en-US" sz="1200" b="1" dirty="0" err="1"/>
              <a:t>할수있다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문의 작성시 회원은 제목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내용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비밀번호를 입력해야 문의 가능하며</a:t>
            </a:r>
            <a:r>
              <a:rPr lang="en-US" altLang="ko-KR" sz="1200" b="1" dirty="0"/>
              <a:t>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비회원은 아이디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이메일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제목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내용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비밀번호를 입력해야 문의 가능하다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답변은 관리자만 달수 있으며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답변 달린 문의에는 답변을 다시 달수가 없다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b="1" dirty="0"/>
              <a:t>   (</a:t>
            </a:r>
            <a:r>
              <a:rPr lang="ko-KR" altLang="en-US" sz="1200" b="1" dirty="0"/>
              <a:t>다시 </a:t>
            </a:r>
            <a:r>
              <a:rPr lang="ko-KR" altLang="en-US" sz="1200" b="1" dirty="0" err="1"/>
              <a:t>달기위해선</a:t>
            </a:r>
            <a:r>
              <a:rPr lang="ko-KR" altLang="en-US" sz="1200" b="1" dirty="0"/>
              <a:t> 기존 답글을 </a:t>
            </a:r>
            <a:r>
              <a:rPr lang="ko-KR" altLang="en-US" sz="1200" b="1" dirty="0" err="1"/>
              <a:t>삭제해야한다</a:t>
            </a:r>
            <a:r>
              <a:rPr lang="en-US" altLang="ko-KR" sz="1200" b="1" dirty="0"/>
              <a:t>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회원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비회원은 문의 내용 또는 답변을 </a:t>
            </a:r>
            <a:r>
              <a:rPr lang="ko-KR" altLang="en-US" sz="1200" b="1" dirty="0" err="1"/>
              <a:t>확인할때</a:t>
            </a:r>
            <a:r>
              <a:rPr lang="ko-KR" altLang="en-US" sz="1200" b="1" dirty="0"/>
              <a:t> 작성시 기입한 비밀번호를 입력해야 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회원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비회원은 문의 내용 수정 및 </a:t>
            </a:r>
            <a:r>
              <a:rPr lang="ko-KR" altLang="en-US" sz="1200" b="1" dirty="0" err="1"/>
              <a:t>삭제할때</a:t>
            </a:r>
            <a:r>
              <a:rPr lang="ko-KR" altLang="en-US" sz="1200" b="1" dirty="0"/>
              <a:t> 작성시 기입한 비밀번호를 입력해야 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관리자는 조건없이 확인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삭제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수정이 가능하다</a:t>
            </a:r>
            <a:r>
              <a:rPr lang="en-US" altLang="ko-KR" sz="1200" b="1" dirty="0"/>
              <a:t>.</a:t>
            </a:r>
            <a:endParaRPr lang="ko-KR" altLang="ko-KR" sz="12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37560C2C-EA54-4E01-890F-8DC2649CE116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가맹문의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가맹문의 목록을 불러온다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문의는 회원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비회원만이 작성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할수있다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 작성시 회원은 제목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입력해야 문의 가능하며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비회원은 아이디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입력해야 문의 가능하다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답변은 관리자만 달수 있으며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 달린 문의에는 답변을 다시 달수가 없다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(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달기위해선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기존 답글을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삭제해야한다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비회원은 문의 내용 또는 답변을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확인할때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작성시 기입한 비밀번호를 입력해야 한다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비회원은 문의 내용 수정 및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삭제할때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작성시 기입한 비밀번호를 입력해야 한다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관리자는 조건없이 확인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수정이 가능하다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8ABCD83E-7795-4055-B323-B96382D53F04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D947B3F-83DE-4737-B69D-F92A5BF3F001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F9F8BD0D-73D9-445D-99D1-A778F8E2F0E7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38916" name="slide5_group1">
            <a:extLst>
              <a:ext uri="{FF2B5EF4-FFF2-40B4-BE49-F238E27FC236}">
                <a16:creationId xmlns:a16="http://schemas.microsoft.com/office/drawing/2014/main" id="{B3C98903-4D42-4A8C-8757-FE56053EBFC2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C1039CF6-330F-46DF-94BE-302DC38F09A0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498A4B68-009B-4461-8AFF-C6567F241A9E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843A6B4D-34B9-4C61-8053-7CADB7DA175E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8CC96C9B-EB65-4369-B7F9-9B16234E0863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8844C5DA-F3DB-4DE0-A12C-DF415564AF42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BF134E1B-10A9-4081-BA35-0736ECA04C6F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611DC-2192-4328-B81F-6E2FBE349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신청 목록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메뉴 하단에 가맹 목록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알바 목록이 있다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가맹 목록에는 승인 대기중인 가맹점과 승인되 있는 가맹점을 목록으로 보여준다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해당 가맹점 이름을 클릭하면 가맹점 정보가 새창으로 뜬다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승인 대기중 버튼을 누르면 가맹승인이 완료된다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승인되 있는 가맹점에서 승인 삭제를 누르면 승인된 가맹점 정보가 삭제된다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알바 목록은 승인되 있는 가맹점 목록을 불러온다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가맹점 이름으로 검색을 </a:t>
            </a:r>
            <a:r>
              <a:rPr lang="ko-KR" altLang="en-US" sz="1200" b="1" dirty="0" err="1"/>
              <a:t>할수가</a:t>
            </a:r>
            <a:r>
              <a:rPr lang="ko-KR" altLang="en-US" sz="1200" b="1" dirty="0"/>
              <a:t> 있다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해당 가맹점을 클릭하면 </a:t>
            </a:r>
            <a:r>
              <a:rPr lang="ko-KR" altLang="en-US" sz="1200" b="1" dirty="0" err="1"/>
              <a:t>알바생</a:t>
            </a:r>
            <a:r>
              <a:rPr lang="ko-KR" altLang="en-US" sz="1200" b="1" dirty="0"/>
              <a:t> 신청과 </a:t>
            </a:r>
            <a:r>
              <a:rPr lang="ko-KR" altLang="en-US" sz="1200" b="1" dirty="0" err="1"/>
              <a:t>알바생</a:t>
            </a:r>
            <a:r>
              <a:rPr lang="ko-KR" altLang="en-US" sz="1200" b="1" dirty="0"/>
              <a:t> 삭제 목록이 새창으로 표시된다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 err="1"/>
              <a:t>알바생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신청시</a:t>
            </a:r>
            <a:r>
              <a:rPr lang="ko-KR" altLang="en-US" sz="1200" b="1" dirty="0"/>
              <a:t> 승인을 클릭하면 해당 가맹점의 </a:t>
            </a:r>
            <a:r>
              <a:rPr lang="ko-KR" altLang="en-US" sz="1200" b="1" dirty="0" err="1"/>
              <a:t>알바생</a:t>
            </a:r>
            <a:r>
              <a:rPr lang="ko-KR" altLang="en-US" sz="1200" b="1" dirty="0"/>
              <a:t> 아이디가 생성 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200" b="1" dirty="0"/>
              <a:t>1</a:t>
            </a:r>
            <a:r>
              <a:rPr lang="ko-KR" altLang="en-US" sz="1200" b="1" dirty="0" err="1"/>
              <a:t>알바생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삭제시</a:t>
            </a:r>
            <a:r>
              <a:rPr lang="ko-KR" altLang="en-US" sz="1200" b="1" dirty="0"/>
              <a:t> 삭제를 클릭하면 해당 가맹점의 </a:t>
            </a:r>
            <a:r>
              <a:rPr lang="ko-KR" altLang="en-US" sz="1200" b="1" dirty="0" err="1"/>
              <a:t>알바생</a:t>
            </a:r>
            <a:r>
              <a:rPr lang="ko-KR" altLang="en-US" sz="1200" b="1" dirty="0"/>
              <a:t> 아이디가 삭제 된다</a:t>
            </a:r>
            <a:r>
              <a:rPr lang="en-US" altLang="ko-KR" sz="1200" b="1" dirty="0"/>
              <a:t>.</a:t>
            </a:r>
            <a:endParaRPr lang="ko-KR" altLang="ko-KR" sz="12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399C4546-869E-4845-BD3D-5D022D86C688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기본흐름</a:t>
            </a:r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회원 정보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하단에 사용자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사장님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회원검색의 회원 정보가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각각 회원 등급에 따라 정보를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확인할수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검색은 통합 검색으로 되어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우측의 삭제버튼을 누르면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삭제할수가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우측의 수정버튼을 누르면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수정할수가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3FAC8E25-3A51-4C71-8ACE-935A4598D810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3D0A5D68-5D8F-490A-B936-DACC7B92AD2D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29C4A4D8-3F6D-41AC-B747-77413F208950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39940" name="slide5_group1">
            <a:extLst>
              <a:ext uri="{FF2B5EF4-FFF2-40B4-BE49-F238E27FC236}">
                <a16:creationId xmlns:a16="http://schemas.microsoft.com/office/drawing/2014/main" id="{98F70F23-832B-40EB-963E-D547CD3DC67C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5E0020A4-EBA3-4EC5-A5BD-E5DCF899AA99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0672AD13-354C-48BA-8E48-2BA71A9E84E9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916A0166-D947-4B31-A6B4-0195DAA7FD9C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DD9E321A-DEA3-4FF1-AB57-C49D6E479B4A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29B650C9-E769-4488-967A-E3BB81D0C306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462F510A-AEC8-4AE0-9533-1341CC7B79CC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881DE9-0791-45DA-99D3-1C89E00E9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결제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1.</a:t>
            </a:r>
            <a:r>
              <a:rPr lang="ko-KR" altLang="en-US" sz="1400" b="1" dirty="0"/>
              <a:t> 결제 페이지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결제는 회원가입 후에 사용이 가능하기에 </a:t>
            </a:r>
            <a:r>
              <a:rPr lang="ko-KR" altLang="en-US" sz="1200" b="1" dirty="0" err="1"/>
              <a:t>메인페이지에서</a:t>
            </a:r>
            <a:r>
              <a:rPr lang="ko-KR" altLang="en-US" sz="1200" b="1" dirty="0"/>
              <a:t> 로그인을 한다</a:t>
            </a:r>
            <a:r>
              <a:rPr lang="en-US" altLang="ko-KR" sz="1200" b="1" dirty="0"/>
              <a:t>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 err="1"/>
              <a:t>메인페이지에서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퀵메뉴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포인트 결제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버튼을 클릭 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결제페이지로 이동하면 결제하고자 하는 포인트 금액과 카드사를 선택한다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옵션을 다 선택 후 결제를 누르면 </a:t>
            </a:r>
            <a:r>
              <a:rPr lang="ko-KR" altLang="en-US" sz="1200" b="1" dirty="0" err="1"/>
              <a:t>결제모듈창이</a:t>
            </a:r>
            <a:r>
              <a:rPr lang="ko-KR" altLang="en-US" sz="1200" b="1" dirty="0"/>
              <a:t> 나타나고 </a:t>
            </a:r>
            <a:r>
              <a:rPr lang="ko-KR" altLang="en-US" sz="1200" b="1" dirty="0" err="1"/>
              <a:t>이용약관에동의</a:t>
            </a:r>
            <a:r>
              <a:rPr lang="ko-KR" altLang="en-US" sz="1200" b="1" dirty="0"/>
              <a:t> 하고</a:t>
            </a:r>
            <a:r>
              <a:rPr lang="en-US" altLang="ko-KR" sz="1200" b="1" dirty="0"/>
              <a:t>,   </a:t>
            </a:r>
            <a:r>
              <a:rPr lang="ko-KR" altLang="en-US" sz="1200" b="1" dirty="0"/>
              <a:t>카드사 선택 및 할부기간을 다시 선택하며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카드인증을 통한 결제 완료버튼을 누른다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결제가 </a:t>
            </a:r>
            <a:r>
              <a:rPr lang="ko-KR" altLang="en-US" sz="1200" b="1" dirty="0" err="1"/>
              <a:t>완료시</a:t>
            </a:r>
            <a:r>
              <a:rPr lang="ko-KR" altLang="en-US" sz="1200" b="1" dirty="0"/>
              <a:t> 완료페이지로 </a:t>
            </a:r>
            <a:r>
              <a:rPr lang="ko-KR" altLang="en-US" sz="1200" b="1" dirty="0" err="1"/>
              <a:t>이동을하며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해당 메일로 결제완료 통보가 간다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또한   결제카드 및 현재 포인트현황을 알려준다</a:t>
            </a:r>
            <a:r>
              <a:rPr lang="en-US" altLang="ko-KR" sz="1200" b="1" dirty="0"/>
              <a:t>.</a:t>
            </a:r>
          </a:p>
        </p:txBody>
      </p:sp>
      <p:sp>
        <p:nvSpPr>
          <p:cNvPr id="39943" name="내용 개체 틀 3">
            <a:extLst>
              <a:ext uri="{FF2B5EF4-FFF2-40B4-BE49-F238E27FC236}">
                <a16:creationId xmlns:a16="http://schemas.microsoft.com/office/drawing/2014/main" id="{1C560A0A-8F6A-4502-A828-38E4FB686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4087813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1"/>
                </a:solidFill>
              </a:rPr>
              <a:t>3.</a:t>
            </a:r>
            <a:r>
              <a:rPr lang="ko-KR" altLang="en-US" sz="1400" b="1">
                <a:solidFill>
                  <a:schemeClr val="bg1"/>
                </a:solidFill>
              </a:rPr>
              <a:t> 정보 복구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메뉴 하단에는 회원 정보 복구가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정보 조회시 기록이 있으면 기존 회원 가입시 기본 정보만 복구가 된다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b="1">
              <a:solidFill>
                <a:schemeClr val="bg1"/>
              </a:solidFill>
            </a:endParaRP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1"/>
                </a:solidFill>
              </a:rPr>
              <a:t>4. </a:t>
            </a:r>
            <a:r>
              <a:rPr lang="ko-KR" altLang="en-US" sz="1400" b="1">
                <a:solidFill>
                  <a:schemeClr val="bg1"/>
                </a:solidFill>
              </a:rPr>
              <a:t>고객센터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메뉴 하단에 게시판 모아보기가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메인에 있는 가맹문의</a:t>
            </a:r>
            <a:r>
              <a:rPr lang="en-US" altLang="ko-KR" sz="1200" b="1">
                <a:solidFill>
                  <a:schemeClr val="bg1"/>
                </a:solidFill>
              </a:rPr>
              <a:t>,1:!</a:t>
            </a:r>
            <a:r>
              <a:rPr lang="ko-KR" altLang="en-US" sz="1200" b="1">
                <a:solidFill>
                  <a:schemeClr val="bg1"/>
                </a:solidFill>
              </a:rPr>
              <a:t>문의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자주묻는 질문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공지사항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답변중인 목록이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sz="1200" b="1">
                <a:solidFill>
                  <a:schemeClr val="bg1"/>
                </a:solidFill>
              </a:rPr>
              <a:t>   (</a:t>
            </a:r>
            <a:r>
              <a:rPr lang="ko-KR" altLang="en-US" sz="1200" b="1">
                <a:solidFill>
                  <a:schemeClr val="bg1"/>
                </a:solidFill>
              </a:rPr>
              <a:t>당일 글이 새로 올라오면 </a:t>
            </a:r>
            <a:r>
              <a:rPr lang="en-US" altLang="ko-KR" sz="1200" b="1">
                <a:solidFill>
                  <a:schemeClr val="bg1"/>
                </a:solidFill>
              </a:rPr>
              <a:t>new</a:t>
            </a:r>
            <a:r>
              <a:rPr lang="ko-KR" altLang="en-US" sz="1200" b="1">
                <a:solidFill>
                  <a:schemeClr val="bg1"/>
                </a:solidFill>
              </a:rPr>
              <a:t>라는 표시가 뜬다</a:t>
            </a:r>
            <a:r>
              <a:rPr lang="en-US" altLang="ko-KR" sz="1200" b="1">
                <a:solidFill>
                  <a:schemeClr val="bg1"/>
                </a:solidFill>
              </a:rPr>
              <a:t>.)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검색은 제목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작성자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이메일로 확인이 가능하며</a:t>
            </a:r>
            <a:r>
              <a:rPr lang="en-US" altLang="ko-KR" sz="1200" b="1">
                <a:solidFill>
                  <a:schemeClr val="bg1"/>
                </a:solidFill>
              </a:rPr>
              <a:t>, </a:t>
            </a:r>
            <a:r>
              <a:rPr lang="ko-KR" altLang="en-US" sz="1200" b="1">
                <a:solidFill>
                  <a:schemeClr val="bg1"/>
                </a:solidFill>
              </a:rPr>
              <a:t>검색시 해당 목록마다 맞는 조건으로 검색을 해준다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모든 글은 클릭시 새창으로 확인 가능하다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sz="1200" b="1">
                <a:solidFill>
                  <a:schemeClr val="bg1"/>
                </a:solidFill>
              </a:rPr>
              <a:t>모든 글은 답글쓰기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수정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삭제가 가능하나 공지사항의 댓글은 삭제까지만 가능하다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ko-KR" altLang="ko-KR" sz="800">
              <a:solidFill>
                <a:schemeClr val="bg1"/>
              </a:solidFill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3E3AAEED-AC92-4813-81C2-73D335D52DA5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E0832BE-1064-42A5-A26A-44207D3BE4CD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103694B5-BFC2-4E86-BDB6-9F9F24068893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0964" name="slide5_group1">
            <a:extLst>
              <a:ext uri="{FF2B5EF4-FFF2-40B4-BE49-F238E27FC236}">
                <a16:creationId xmlns:a16="http://schemas.microsoft.com/office/drawing/2014/main" id="{8F645312-FEF0-457A-9870-32B069FB84AC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197B98C1-B661-4971-BF57-8F5727FC297E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92AD7DF7-0756-4F52-9D6A-FAAEFA934613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365F8259-08F6-46F6-99EA-0F66FD31B704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3854093D-13C7-4A88-9F4A-4E2767280639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C99AC462-A6FA-4A49-874E-8544448ED38B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B78442E1-4B4F-4455-8078-A4C3CCAB3AA1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2BF1E-AE3B-44C7-80C6-DCC7F28A8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사장님 </a:t>
            </a:r>
            <a:r>
              <a:rPr lang="en-US" altLang="ko-KR" sz="1600" b="1" dirty="0"/>
              <a:t>ERP</a:t>
            </a:r>
            <a:r>
              <a:rPr lang="ko-KR" altLang="en-US" sz="1600" b="1" dirty="0"/>
              <a:t>관리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1. </a:t>
            </a:r>
            <a:r>
              <a:rPr lang="ko-KR" altLang="en-US" sz="1400" b="1" dirty="0"/>
              <a:t>일일정산 요청페이지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해당가맹점을 선택하여 들어간다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일일정산 </a:t>
            </a:r>
            <a:r>
              <a:rPr lang="ko-KR" altLang="en-US" sz="1200" b="1" dirty="0" err="1"/>
              <a:t>요청시</a:t>
            </a:r>
            <a:r>
              <a:rPr lang="ko-KR" altLang="en-US" sz="1200" b="1" dirty="0"/>
              <a:t> 오늘 기준으로 전날 </a:t>
            </a:r>
            <a:r>
              <a:rPr lang="en-US" altLang="ko-KR" sz="1200" b="1" dirty="0"/>
              <a:t>00:00:00:</a:t>
            </a:r>
            <a:r>
              <a:rPr lang="ko-KR" altLang="en-US" sz="1200" b="1" dirty="0"/>
              <a:t>시부터 </a:t>
            </a:r>
            <a:r>
              <a:rPr lang="en-US" altLang="ko-KR" sz="1200" b="1" dirty="0"/>
              <a:t>23:59:59</a:t>
            </a:r>
            <a:r>
              <a:rPr lang="ko-KR" altLang="en-US" sz="1200" b="1" dirty="0"/>
              <a:t>시에 해당하는 유저들이 사용한  사용리스트를 뽑아 보여주며 합금액을 알려주고 정산을 누르면 정산 요청이 완료된다</a:t>
            </a:r>
            <a:r>
              <a:rPr lang="en-US" altLang="ko-KR" sz="12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200" b="1" dirty="0"/>
              <a:t>상품주문 상세보기 누르면 그날 어떤 상품이 </a:t>
            </a:r>
            <a:r>
              <a:rPr lang="ko-KR" altLang="en-US" sz="1200" b="1" dirty="0" err="1"/>
              <a:t>매출되었는지</a:t>
            </a:r>
            <a:r>
              <a:rPr lang="ko-KR" altLang="en-US" sz="1200" b="1" dirty="0"/>
              <a:t> 알려주면 합금액을 알려준다</a:t>
            </a:r>
            <a:r>
              <a:rPr lang="en-US" altLang="ko-KR" sz="1200" b="1" dirty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ko-KR" sz="10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0BD414CA-C6BA-42CB-B27E-A006065EC157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포인트조회 페이지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결제는 회원가입 후에 사용이 가능하기에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메인페이지에서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로그인을 한다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메인페이지에서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퀵메뉴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 조회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클릭 한다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포인트조회 페이지 이동 후에 중앙에 현재 회원이 보유한 포인트를 조회하여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 조회 아래에 회원이 결제한 내역리스트가 있으며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결제시각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결제금액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결제수단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영수증을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영수증 클릭시에는 카드사와 거래한  카드영수증이 출력되며 이때 결제한 카드와 이메일로 인증시에 본인확인이 끝난 후 영수증을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A685FE86-BC68-431E-BA76-60BAF0C2B262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68EF93B-520A-41F0-9221-839B9ECC9781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76CCA7AF-9B75-4CCF-B724-561B10E0A842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1988" name="slide5_group1">
            <a:extLst>
              <a:ext uri="{FF2B5EF4-FFF2-40B4-BE49-F238E27FC236}">
                <a16:creationId xmlns:a16="http://schemas.microsoft.com/office/drawing/2014/main" id="{83697667-1EF4-4152-A525-E255E60DAB53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6951B585-5560-4225-A634-67AC77631C0F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FAA99D10-0370-45F3-88D1-3ACD2CCB6F48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4109EB1D-C489-4CBE-A870-B870EED3917E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691F3D2B-FD5A-475F-9200-77191E0B6187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C221B51A-DD0A-4F50-ACED-0CD97B8525AA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09D3A42F-08CE-4C44-ACA2-96D0905C0B82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2E10F-E9C1-4CDB-B4A5-C0D70C30D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관리자 </a:t>
            </a:r>
            <a:r>
              <a:rPr lang="en-US" altLang="ko-KR" sz="1600" b="1" dirty="0"/>
              <a:t>ERP</a:t>
            </a:r>
            <a:r>
              <a:rPr lang="ko-KR" altLang="en-US" sz="1600" b="1" dirty="0"/>
              <a:t>관리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sz="1200" b="1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1.</a:t>
            </a:r>
            <a:r>
              <a:rPr lang="ko-KR" altLang="en-US" sz="1400" b="1" dirty="0"/>
              <a:t> 일일정산 승인허가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400" b="1" dirty="0"/>
              <a:t>리스트형식으로 조회가 되며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전체선택을 하여 정산을 할 </a:t>
            </a:r>
            <a:r>
              <a:rPr lang="ko-KR" altLang="en-US" sz="1400" b="1" dirty="0" err="1"/>
              <a:t>수있으며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정산이 불필요 할 경우가 중간에 있을 경우 체크박스를 통하여 원하는 내역만 선택하여 정산을 할 수 있다</a:t>
            </a:r>
            <a:r>
              <a:rPr lang="en-US" altLang="ko-KR" sz="1400" b="1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400" b="1" dirty="0"/>
              <a:t>전체취소 선택 시 </a:t>
            </a:r>
            <a:r>
              <a:rPr lang="ko-KR" altLang="en-US" sz="1400" b="1" dirty="0" err="1"/>
              <a:t>전체선택된</a:t>
            </a:r>
            <a:r>
              <a:rPr lang="ko-KR" altLang="en-US" sz="1400" b="1" dirty="0"/>
              <a:t> 내역을 반대로 체크를 풀어준다</a:t>
            </a:r>
            <a:r>
              <a:rPr lang="en-US" altLang="ko-KR" sz="1400" b="1" dirty="0"/>
              <a:t>.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6D1B1F9A-912B-42EB-B2FD-EE7FA26EFB63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일일정산 내역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일일 정산한 내역을 리스트화해서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정산일자를 통하여 정산일을 알 수 있으며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정산 내역 수 와 계좌번호 정산금액을 알려준다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상품상세보기 누르면 상품 매출에 대하여 상세정보를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현황에는 현재 정산이 대기중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요청중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정산완료 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가지의 상태로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가맹점 </a:t>
            </a:r>
            <a:r>
              <a:rPr lang="en-US" altLang="ko-KR" sz="1400" b="1" dirty="0"/>
              <a:t>PC</a:t>
            </a:r>
            <a:r>
              <a:rPr lang="ko-KR" altLang="en-US" sz="1400" b="1" dirty="0"/>
              <a:t>이용 현황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/>
              <a:t>가맹점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이용 현황을 누적되는 리스트해서 보여준다</a:t>
            </a:r>
            <a:r>
              <a:rPr lang="en-US" altLang="ko-KR" sz="1200" b="1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/>
              <a:t>사용자가 언제부터 사용해서 종료되는 시간을 알 수 있고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이용금액 따로 상품주문 따로 알 수 있다</a:t>
            </a:r>
            <a:r>
              <a:rPr lang="en-US" altLang="ko-KR" sz="1200" b="1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/>
              <a:t>상품상세보기 누르면 상품 매출에 대하여 상세정보를 보여준다</a:t>
            </a:r>
            <a:r>
              <a:rPr lang="en-US" altLang="ko-KR" sz="1200" b="1" dirty="0"/>
              <a:t>.</a:t>
            </a:r>
            <a:endParaRPr lang="ko-KR" altLang="ko-KR" sz="1200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D8F6EA24-ECC0-4770-A488-AD76E347556D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96A772F-F17B-407A-A594-C1473AF54620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B3034E6E-4623-4C9A-93AC-EA8445661BC9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3012" name="slide5_group1">
            <a:extLst>
              <a:ext uri="{FF2B5EF4-FFF2-40B4-BE49-F238E27FC236}">
                <a16:creationId xmlns:a16="http://schemas.microsoft.com/office/drawing/2014/main" id="{55865D11-5888-41F6-9C16-F8D84AB6CD67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842F4187-64A6-4CA5-B406-EADB123009F8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61470EFE-761E-40C8-828C-504B234C9B16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1B3A0268-705A-4A1D-89E9-DE2894986FC9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B47B3CB7-5E25-4B75-A439-A5D4919BB1D3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89A559B7-D72C-47DA-AAFD-72FF35EDCD0D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2FC07BE0-0F37-4F5A-BEAF-FF10B993455C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7AD34F-EF7A-418F-B46D-9E60D3E58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기본흐름</a:t>
            </a:r>
            <a:r>
              <a:rPr lang="en-US" altLang="ko-KR" sz="1600" b="1" dirty="0"/>
              <a:t>] ERP </a:t>
            </a:r>
            <a:r>
              <a:rPr lang="ko-KR" altLang="en-US" sz="1600" b="1" dirty="0"/>
              <a:t>메뉴관리 </a:t>
            </a:r>
            <a:endParaRPr lang="en-US" altLang="ko-KR" sz="1600" b="1" dirty="0"/>
          </a:p>
          <a:p>
            <a:pPr marL="0" indent="0" eaLnBrk="1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메뉴관리</a:t>
            </a:r>
            <a:endParaRPr lang="ko-KR" altLang="en-US" sz="14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가맹점의 메뉴 리스트를 볼 수 있다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메뉴명</a:t>
            </a:r>
            <a:r>
              <a:rPr lang="en-US" altLang="ko-KR" sz="1200" dirty="0"/>
              <a:t>, </a:t>
            </a:r>
            <a:r>
              <a:rPr lang="ko-KR" altLang="en-US" sz="1200" dirty="0"/>
              <a:t>제조사명</a:t>
            </a:r>
            <a:r>
              <a:rPr lang="en-US" altLang="ko-KR" sz="1200" dirty="0"/>
              <a:t>, </a:t>
            </a:r>
            <a:r>
              <a:rPr lang="ko-KR" altLang="en-US" sz="1200" dirty="0"/>
              <a:t>가격 등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메뉴추가와 메뉴수정</a:t>
            </a:r>
            <a:r>
              <a:rPr lang="en-US" altLang="ko-KR" sz="1200" dirty="0"/>
              <a:t>, </a:t>
            </a:r>
            <a:r>
              <a:rPr lang="ko-KR" altLang="en-US" sz="1200" dirty="0"/>
              <a:t>메뉴삭제를 할 수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메뉴추가는 카테고리명과 </a:t>
            </a:r>
            <a:r>
              <a:rPr lang="ko-KR" altLang="en-US" sz="1200" dirty="0" err="1"/>
              <a:t>메뉴명</a:t>
            </a:r>
            <a:r>
              <a:rPr lang="en-US" altLang="ko-KR" sz="1200" dirty="0"/>
              <a:t>, </a:t>
            </a:r>
            <a:r>
              <a:rPr lang="ko-KR" altLang="en-US" sz="1200" dirty="0"/>
              <a:t>제조사명 금액을 입력한다</a:t>
            </a:r>
            <a:r>
              <a:rPr lang="en-US" altLang="ko-KR" sz="1200" dirty="0"/>
              <a:t>.(</a:t>
            </a:r>
            <a:r>
              <a:rPr lang="ko-KR" altLang="en-US" sz="1200" dirty="0"/>
              <a:t>카테고리명은 버튼이 생성 되 는 것이므로 중복되는 카테고리 지정 시 정확하게 입력해야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메뉴명은 중복할 수 없 다</a:t>
            </a:r>
            <a:r>
              <a:rPr lang="en-US" altLang="ko-KR" sz="1200" dirty="0"/>
              <a:t>.)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수정버튼을 누르면 선택된 메뉴의 카테고리명과 </a:t>
            </a:r>
            <a:r>
              <a:rPr lang="ko-KR" altLang="en-US" sz="1200" dirty="0" err="1"/>
              <a:t>메뉴명</a:t>
            </a:r>
            <a:r>
              <a:rPr lang="en-US" altLang="ko-KR" sz="1200" dirty="0"/>
              <a:t>, </a:t>
            </a:r>
            <a:r>
              <a:rPr lang="ko-KR" altLang="en-US" sz="1200" dirty="0"/>
              <a:t>제조사명 금액을 변경할 수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메뉴삭제는 삭제를 원하는 메뉴를 삭제한다</a:t>
            </a:r>
            <a:r>
              <a:rPr lang="en-US" altLang="ko-KR" sz="12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ko-KR" sz="12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DA5E7F04-43B0-4C21-BF42-57FB56513159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일일정산 완료내역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일일정산 완료 내역을 누적되는 리스트로 보여주며 다만 완료된 내역만 관리자가 보기 쉽게 리스트로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ko-KR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내역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포인트 결제시에 지속적으로 누적되는 리스트로 보여준다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결제한 모든 정보를 볼 수 있다</a:t>
            </a:r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10D79876-74F1-460B-8D96-D0DA31A55E37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79B2C42-C121-44FF-9776-6E70BAF3FFEE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8E84EE61-5B52-4AEC-A5B6-7922F7414CE0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4036" name="slide5_group1">
            <a:extLst>
              <a:ext uri="{FF2B5EF4-FFF2-40B4-BE49-F238E27FC236}">
                <a16:creationId xmlns:a16="http://schemas.microsoft.com/office/drawing/2014/main" id="{AC669D33-5817-4752-9B69-7D2A00E171EB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604D18A0-60CC-48D2-B8D0-DEB894D49D9A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08C98032-B200-4EAA-A79F-C74D6A9FDE97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1EAB4D04-BF4F-4DA9-B97A-22B229F53CFD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ECC464B6-DE43-49B1-877A-9DCAF29E6F8A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4BCBDFCE-EE6B-4239-82AD-AF2DD01A9667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FF38BE0B-40F6-41A0-87D4-504DD5F8F7D4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263C9-94C5-4EE4-B446-80D1BA65F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4100"/>
            <a:ext cx="4087812" cy="5011738"/>
          </a:xfrm>
        </p:spPr>
        <p:txBody>
          <a:bodyPr rtlCol="0">
            <a:noAutofit/>
          </a:bodyPr>
          <a:lstStyle/>
          <a:p>
            <a:pPr marL="0" indent="0" eaLnBrk="1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주문</a:t>
            </a:r>
            <a:endParaRPr lang="ko-KR" altLang="en-US" sz="14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사용자가 입장한 가맹점의 메뉴의 리스트를 보여준다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사용자가 해당 메뉴를 주문을 할 때 사용자의 현재 잔액이 메뉴가격보다 적을 시에는 주문 이 되지 않는다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사용자가 주문을 클릭 했을 때 해당 가맹점에 주문하는 상품이 </a:t>
            </a:r>
            <a:r>
              <a:rPr lang="ko-KR" altLang="en-US" sz="1200" dirty="0" err="1"/>
              <a:t>품절됐을</a:t>
            </a:r>
            <a:r>
              <a:rPr lang="ko-KR" altLang="en-US" sz="1200" dirty="0"/>
              <a:t> 경우 사용자에게 품절을 알려준다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사용자가 주문을 하면 주문 중이 뜨며 사장에게 주문승인이 떨어지는 순간 주문완료가 뜨며 사용자의 잔액에서 메뉴가격이 소멸된다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사용자는 사장님의 주문승인이 떨어지기 전에 주문 취소가 가능하다</a:t>
            </a:r>
            <a:r>
              <a:rPr lang="en-US" altLang="ko-KR" sz="1200" dirty="0"/>
              <a:t>(</a:t>
            </a:r>
            <a:r>
              <a:rPr lang="ko-KR" altLang="en-US" sz="1200" dirty="0"/>
              <a:t>사장님의 주문리스트에 는 주문취소가 뜨면서 주문승인 버튼이 사라진다</a:t>
            </a:r>
            <a:r>
              <a:rPr lang="en-US" altLang="ko-KR" sz="1200" dirty="0"/>
              <a:t>.)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사용자가 주문승인 받은 상품을 환불 받기 원한다면 주문승인 후 환불요청이 가능하다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eaLnBrk="1" hangingPunct="1">
              <a:spcAft>
                <a:spcPts val="0"/>
              </a:spcAft>
              <a:defRPr/>
            </a:pPr>
            <a:r>
              <a:rPr lang="ko-KR" altLang="en-US" sz="1200" dirty="0"/>
              <a:t>환불요청을 받은 사장님은 환불승인과 환불거절을 할 수 있는데 환불승인의 경우 재고의 판 매여부가 바뀌면서 로그삭제와 함께 사용자에게 상품의 금액을 다시 돌려준다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환불거절일</a:t>
            </a:r>
            <a:r>
              <a:rPr lang="ko-KR" altLang="en-US" sz="1200" dirty="0"/>
              <a:t> 경우에는 사용자에게 환불거절 되었다고 뜬다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79371012-5BE6-4E5F-A39C-5C4BBB7800BE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재고관리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가맹점에 등록된 메뉴의 재고를 볼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메뉴를 먼저 등록해야 그에 맞는 재고를 추가할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재고추가 시 바코드는 같은 항목에서 중복이 존재하면 안된다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재고수정버튼을 클릭하면 선택된 재고를 수정할 수 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재고삭제버튼을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클릭하면 선택된 재고가 삭제된다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FC1AAD-4DD5-469E-BB2B-92721F2A0441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274A0F5-E2C9-49DA-8434-C228A28EC40C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custGeom>
            <a:avLst/>
            <a:gdLst>
              <a:gd name="connsiteX0" fmla="*/ 0 w 9144000"/>
              <a:gd name="connsiteY0" fmla="*/ 895350 h 6750050"/>
              <a:gd name="connsiteX1" fmla="*/ 9144000 w 9144000"/>
              <a:gd name="connsiteY1" fmla="*/ 895350 h 6750050"/>
              <a:gd name="connsiteX2" fmla="*/ 9144000 w 9144000"/>
              <a:gd name="connsiteY2" fmla="*/ 6750050 h 6750050"/>
              <a:gd name="connsiteX3" fmla="*/ 0 w 9144000"/>
              <a:gd name="connsiteY3" fmla="*/ 6750050 h 6750050"/>
              <a:gd name="connsiteX4" fmla="*/ 0 w 9144000"/>
              <a:gd name="connsiteY4" fmla="*/ 0 h 6750050"/>
              <a:gd name="connsiteX5" fmla="*/ 9144000 w 9144000"/>
              <a:gd name="connsiteY5" fmla="*/ 0 h 6750050"/>
              <a:gd name="connsiteX6" fmla="*/ 9144000 w 9144000"/>
              <a:gd name="connsiteY6" fmla="*/ 836613 h 6750050"/>
              <a:gd name="connsiteX7" fmla="*/ 0 w 9144000"/>
              <a:gd name="connsiteY7" fmla="*/ 836613 h 67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50050">
                <a:moveTo>
                  <a:pt x="0" y="895350"/>
                </a:moveTo>
                <a:lnTo>
                  <a:pt x="9144000" y="895350"/>
                </a:lnTo>
                <a:lnTo>
                  <a:pt x="9144000" y="6750050"/>
                </a:lnTo>
                <a:lnTo>
                  <a:pt x="0" y="675005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6613"/>
                </a:lnTo>
                <a:lnTo>
                  <a:pt x="0" y="836613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FBA64C34-113A-4697-9881-40676A0AAF2B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5060" name="slide5_group1">
            <a:extLst>
              <a:ext uri="{FF2B5EF4-FFF2-40B4-BE49-F238E27FC236}">
                <a16:creationId xmlns:a16="http://schemas.microsoft.com/office/drawing/2014/main" id="{ACC8B5A7-4ECA-47E5-94D0-D2703879EC5A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69FB3AB2-CFA8-4B64-9584-05CA20253866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AFD800F5-A39B-4AAA-B9FD-0F3785FEAED6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B4ACFA46-D9EC-48BC-B00D-EDEE3A062BF0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BC52E701-E738-433A-82D1-78A01857F1DF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ECAAD168-9762-4C56-8606-E12AA025FA7D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8A170CB1-4A18-46BB-9DF2-81E936CF742F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834A90-18FA-4A84-811B-3FF57AB27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363" y="1052513"/>
            <a:ext cx="4087812" cy="5011737"/>
          </a:xfrm>
        </p:spPr>
        <p:txBody>
          <a:bodyPr rtlCol="0">
            <a:noAutofit/>
          </a:bodyPr>
          <a:lstStyle/>
          <a:p>
            <a:pPr marL="0" indent="0" eaLnBrk="1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ko-KR" sz="1200" b="1" dirty="0"/>
              <a:t>.</a:t>
            </a:r>
            <a:endParaRPr lang="ko-KR" altLang="en-US" sz="10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ko-KR" altLang="ko-KR" sz="1000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04F5C2AF-E21F-4547-89E6-F6B12C6397E8}"/>
              </a:ext>
            </a:extLst>
          </p:cNvPr>
          <p:cNvSpPr txBox="1">
            <a:spLocks/>
          </p:cNvSpPr>
          <p:nvPr/>
        </p:nvSpPr>
        <p:spPr>
          <a:xfrm>
            <a:off x="250825" y="1052513"/>
            <a:ext cx="4087813" cy="5011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정산 리스트 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하루의 정산내역을 로그와 재고상황을 파악해 팔린 상품명과 수량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합산된 금액을 리스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트로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보여준다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spcAft>
                <a:spcPts val="0"/>
              </a:spcAft>
              <a:defRPr/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개인의 정산내역확인 리스트는 사용자가 이용한 가맹점메뉴의 상품명과 수량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합산된 금 액을 리스트로 보여준다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C61AFFD8-1F6D-4940-A6EE-6BA3BAEC12D0}"/>
              </a:ext>
            </a:extLst>
          </p:cNvPr>
          <p:cNvSpPr/>
          <p:nvPr/>
        </p:nvSpPr>
        <p:spPr>
          <a:xfrm>
            <a:off x="325847" y="197839"/>
            <a:ext cx="180020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 err="1">
                <a:solidFill>
                  <a:schemeClr val="bg1"/>
                </a:solidFill>
              </a:rPr>
              <a:t>유즈케이스</a:t>
            </a:r>
            <a:r>
              <a:rPr lang="en-US" altLang="en-US" sz="1200" spc="280" dirty="0">
                <a:solidFill>
                  <a:schemeClr val="bg1"/>
                </a:solidFill>
              </a:rPr>
              <a:t> </a:t>
            </a:r>
            <a:r>
              <a:rPr lang="ko-KR" altLang="en-US" sz="1200" spc="280" dirty="0">
                <a:solidFill>
                  <a:schemeClr val="bg1"/>
                </a:solidFill>
              </a:rPr>
              <a:t>정의서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02AD49-F76A-47C1-95A0-51A1A01D06B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8195" name="제목 3">
            <a:extLst>
              <a:ext uri="{FF2B5EF4-FFF2-40B4-BE49-F238E27FC236}">
                <a16:creationId xmlns:a16="http://schemas.microsoft.com/office/drawing/2014/main" id="{C01A011A-C5C1-4DC4-91C8-AB6EB6C2C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개발배경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63C2C9-1FA9-4ACB-B434-1501F17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79" cy="72493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700" dirty="0"/>
              <a:t>벤치마킹 </a:t>
            </a:r>
            <a:r>
              <a:rPr lang="en-US" altLang="ko-KR" sz="2700" dirty="0"/>
              <a:t>1 – </a:t>
            </a:r>
            <a:r>
              <a:rPr lang="ko-KR" altLang="en-US" sz="2700" dirty="0"/>
              <a:t>게토골드 </a:t>
            </a:r>
            <a:r>
              <a:rPr lang="en-US" altLang="ko-KR" sz="2700" dirty="0"/>
              <a:t>- http://www.multiclick.co.kr/</a:t>
            </a:r>
            <a:endParaRPr lang="ko-KR" altLang="en-US" sz="27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8DFE1F-01E5-4FF0-9FEE-A1842C166978}"/>
              </a:ext>
            </a:extLst>
          </p:cNvPr>
          <p:cNvGrpSpPr/>
          <p:nvPr/>
        </p:nvGrpSpPr>
        <p:grpSpPr>
          <a:xfrm>
            <a:off x="545139" y="2060848"/>
            <a:ext cx="8625757" cy="3878163"/>
            <a:chOff x="545139" y="2060848"/>
            <a:chExt cx="8625757" cy="38781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225E3F-2218-4D39-B521-9AA3BDD6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139" y="2060848"/>
              <a:ext cx="3810837" cy="387816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81401B-6801-412A-BB16-C7101AC24E06}"/>
                </a:ext>
              </a:extLst>
            </p:cNvPr>
            <p:cNvGrpSpPr/>
            <p:nvPr/>
          </p:nvGrpSpPr>
          <p:grpSpPr>
            <a:xfrm>
              <a:off x="4561531" y="2060848"/>
              <a:ext cx="3034805" cy="369332"/>
              <a:chOff x="-3809145" y="2627620"/>
              <a:chExt cx="3034805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16F4D4-D226-4C8D-ABF8-74DF3F5B07C7}"/>
                  </a:ext>
                </a:extLst>
              </p:cNvPr>
              <p:cNvSpPr txBox="1"/>
              <p:nvPr/>
            </p:nvSpPr>
            <p:spPr>
              <a:xfrm>
                <a:off x="-3809145" y="2627620"/>
                <a:ext cx="3034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구현가능한 기능은 모두 구현한다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A6D6D4D-8DDA-425A-B39F-BDB2BDB58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708920" y="2996952"/>
                <a:ext cx="28083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BC1543A-8BDC-43E2-939D-5C63944BB899}"/>
                </a:ext>
              </a:extLst>
            </p:cNvPr>
            <p:cNvGrpSpPr/>
            <p:nvPr/>
          </p:nvGrpSpPr>
          <p:grpSpPr>
            <a:xfrm>
              <a:off x="2987824" y="2466987"/>
              <a:ext cx="6183072" cy="745986"/>
              <a:chOff x="2987824" y="1827875"/>
              <a:chExt cx="6183072" cy="743978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E7ADF2FD-CDA8-4247-945B-9CF2DBD8C002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2987824" y="1827875"/>
                <a:ext cx="1425086" cy="241282"/>
              </a:xfrm>
              <a:prstGeom prst="bentConnector3">
                <a:avLst/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725F25-3CC6-42E9-97E3-690E63330979}"/>
                  </a:ext>
                </a:extLst>
              </p:cNvPr>
              <p:cNvSpPr txBox="1"/>
              <p:nvPr/>
            </p:nvSpPr>
            <p:spPr>
              <a:xfrm>
                <a:off x="4388818" y="1927262"/>
                <a:ext cx="4782078" cy="644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방 관리기능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장점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원활환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관리를 위해 좌석의 소모품에 대한 관리유지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DFC45C-1FCB-4ED7-B0C8-E504C814CAE0}"/>
                </a:ext>
              </a:extLst>
            </p:cNvPr>
            <p:cNvGrpSpPr/>
            <p:nvPr/>
          </p:nvGrpSpPr>
          <p:grpSpPr>
            <a:xfrm>
              <a:off x="1045989" y="3284987"/>
              <a:ext cx="8072703" cy="1218567"/>
              <a:chOff x="1134677" y="4544325"/>
              <a:chExt cx="8020414" cy="1145409"/>
            </a:xfrm>
          </p:grpSpPr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D764A606-B691-43B6-B235-14F19CAA522A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 flipV="1">
                <a:off x="1134677" y="4679693"/>
                <a:ext cx="3345113" cy="1010041"/>
              </a:xfrm>
              <a:prstGeom prst="bentConnector3">
                <a:avLst/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1BCAED-D4E6-42A0-944A-E84B13EB84D5}"/>
                  </a:ext>
                </a:extLst>
              </p:cNvPr>
              <p:cNvSpPr txBox="1"/>
              <p:nvPr/>
            </p:nvSpPr>
            <p:spPr>
              <a:xfrm>
                <a:off x="4479789" y="4544325"/>
                <a:ext cx="4675302" cy="60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주요기능 바로가기 기능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장점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사용자의 편리한 접근은 권장하기에 컨셉 유지</a:t>
                </a: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E50918-35F1-419A-9B2D-B85B85A7FCB5}"/>
              </a:ext>
            </a:extLst>
          </p:cNvPr>
          <p:cNvSpPr/>
          <p:nvPr/>
        </p:nvSpPr>
        <p:spPr>
          <a:xfrm>
            <a:off x="2555776" y="2367331"/>
            <a:ext cx="432048" cy="1993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CFA82A-A395-4A19-8A13-0F6736DC70C8}"/>
              </a:ext>
            </a:extLst>
          </p:cNvPr>
          <p:cNvSpPr/>
          <p:nvPr/>
        </p:nvSpPr>
        <p:spPr>
          <a:xfrm>
            <a:off x="532094" y="4206802"/>
            <a:ext cx="513895" cy="5935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034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CF8BD-524F-40BB-AD64-E0E664933BCA}"/>
              </a:ext>
            </a:extLst>
          </p:cNvPr>
          <p:cNvSpPr/>
          <p:nvPr/>
        </p:nvSpPr>
        <p:spPr>
          <a:xfrm>
            <a:off x="0" y="0"/>
            <a:ext cx="9144000" cy="67500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13_shape1">
            <a:extLst>
              <a:ext uri="{FF2B5EF4-FFF2-40B4-BE49-F238E27FC236}">
                <a16:creationId xmlns:a16="http://schemas.microsoft.com/office/drawing/2014/main" id="{7B12572D-B742-4439-B4DB-E98567E26A5D}"/>
              </a:ext>
            </a:extLst>
          </p:cNvPr>
          <p:cNvSpPr/>
          <p:nvPr/>
        </p:nvSpPr>
        <p:spPr>
          <a:xfrm>
            <a:off x="273419" y="359263"/>
            <a:ext cx="2160240" cy="7273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프로젝트</a:t>
            </a:r>
            <a:r>
              <a:rPr lang="en-US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산출물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120" b="1" dirty="0">
                <a:solidFill>
                  <a:schemeClr val="bg1"/>
                </a:solidFill>
              </a:rPr>
              <a:t> </a:t>
            </a:r>
            <a:r>
              <a:rPr lang="en-US" altLang="ko-KR" sz="1200" spc="280" dirty="0">
                <a:solidFill>
                  <a:schemeClr val="bg1"/>
                </a:solidFill>
              </a:rPr>
              <a:t>ERD(</a:t>
            </a:r>
            <a:r>
              <a:rPr lang="ko-KR" altLang="en-US" sz="1200" spc="280" dirty="0">
                <a:solidFill>
                  <a:schemeClr val="bg1"/>
                </a:solidFill>
              </a:rPr>
              <a:t>물리</a:t>
            </a:r>
            <a:r>
              <a:rPr lang="en-US" altLang="ko-KR" sz="1200" spc="280" dirty="0">
                <a:solidFill>
                  <a:schemeClr val="bg1"/>
                </a:solidFill>
              </a:rPr>
              <a:t>)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15" name="slide5_shape3">
            <a:extLst>
              <a:ext uri="{FF2B5EF4-FFF2-40B4-BE49-F238E27FC236}">
                <a16:creationId xmlns:a16="http://schemas.microsoft.com/office/drawing/2014/main" id="{C814462E-9F99-4428-9A88-C4ABD214731A}"/>
              </a:ext>
            </a:extLst>
          </p:cNvPr>
          <p:cNvSpPr/>
          <p:nvPr/>
        </p:nvSpPr>
        <p:spPr>
          <a:xfrm>
            <a:off x="0" y="6750050"/>
            <a:ext cx="9144000" cy="1079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6084" name="slide5_group1">
            <a:extLst>
              <a:ext uri="{FF2B5EF4-FFF2-40B4-BE49-F238E27FC236}">
                <a16:creationId xmlns:a16="http://schemas.microsoft.com/office/drawing/2014/main" id="{556FDC6C-DFCF-4CFD-A5D7-84869A8EDCC1}"/>
              </a:ext>
            </a:extLst>
          </p:cNvPr>
          <p:cNvGrpSpPr>
            <a:grpSpLocks/>
          </p:cNvGrpSpPr>
          <p:nvPr/>
        </p:nvGrpSpPr>
        <p:grpSpPr bwMode="auto">
          <a:xfrm>
            <a:off x="4243388" y="6762750"/>
            <a:ext cx="661987" cy="55563"/>
            <a:chOff x="5653274" y="6727648"/>
            <a:chExt cx="882278" cy="70203"/>
          </a:xfrm>
        </p:grpSpPr>
        <p:sp>
          <p:nvSpPr>
            <p:cNvPr id="17" name="slide5_shape4">
              <a:extLst>
                <a:ext uri="{FF2B5EF4-FFF2-40B4-BE49-F238E27FC236}">
                  <a16:creationId xmlns:a16="http://schemas.microsoft.com/office/drawing/2014/main" id="{14F41A67-CE48-4F4C-A586-B6E82EFA9E30}"/>
                </a:ext>
              </a:extLst>
            </p:cNvPr>
            <p:cNvSpPr/>
            <p:nvPr/>
          </p:nvSpPr>
          <p:spPr>
            <a:xfrm>
              <a:off x="6142018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8" name="slide5_shape5">
              <a:extLst>
                <a:ext uri="{FF2B5EF4-FFF2-40B4-BE49-F238E27FC236}">
                  <a16:creationId xmlns:a16="http://schemas.microsoft.com/office/drawing/2014/main" id="{72506C72-FCBA-4E59-BF4E-5171248CF7BE}"/>
                </a:ext>
              </a:extLst>
            </p:cNvPr>
            <p:cNvSpPr/>
            <p:nvPr/>
          </p:nvSpPr>
          <p:spPr>
            <a:xfrm>
              <a:off x="6304933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9" name="slide5_shape6">
              <a:extLst>
                <a:ext uri="{FF2B5EF4-FFF2-40B4-BE49-F238E27FC236}">
                  <a16:creationId xmlns:a16="http://schemas.microsoft.com/office/drawing/2014/main" id="{F050A693-3CE9-4426-AAFC-2225EAFB3615}"/>
                </a:ext>
              </a:extLst>
            </p:cNvPr>
            <p:cNvSpPr/>
            <p:nvPr/>
          </p:nvSpPr>
          <p:spPr>
            <a:xfrm>
              <a:off x="6467847" y="6729654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0" name="slide5_shape7">
              <a:extLst>
                <a:ext uri="{FF2B5EF4-FFF2-40B4-BE49-F238E27FC236}">
                  <a16:creationId xmlns:a16="http://schemas.microsoft.com/office/drawing/2014/main" id="{088FB6F0-B42A-4509-95EA-7B808A4775B8}"/>
                </a:ext>
              </a:extLst>
            </p:cNvPr>
            <p:cNvSpPr/>
            <p:nvPr/>
          </p:nvSpPr>
          <p:spPr>
            <a:xfrm>
              <a:off x="5653274" y="6727648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1" name="slide5_shape8">
              <a:extLst>
                <a:ext uri="{FF2B5EF4-FFF2-40B4-BE49-F238E27FC236}">
                  <a16:creationId xmlns:a16="http://schemas.microsoft.com/office/drawing/2014/main" id="{FE59B514-0508-4630-8570-EF83F7780106}"/>
                </a:ext>
              </a:extLst>
            </p:cNvPr>
            <p:cNvSpPr/>
            <p:nvPr/>
          </p:nvSpPr>
          <p:spPr>
            <a:xfrm>
              <a:off x="5979104" y="6729654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22" name="slide5_shape9">
              <a:extLst>
                <a:ext uri="{FF2B5EF4-FFF2-40B4-BE49-F238E27FC236}">
                  <a16:creationId xmlns:a16="http://schemas.microsoft.com/office/drawing/2014/main" id="{B3D7A242-7F01-496E-93F8-62EFF745CEC2}"/>
                </a:ext>
              </a:extLst>
            </p:cNvPr>
            <p:cNvSpPr/>
            <p:nvPr/>
          </p:nvSpPr>
          <p:spPr>
            <a:xfrm>
              <a:off x="5816188" y="6729654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23" name="slide5_shape2">
            <a:extLst>
              <a:ext uri="{FF2B5EF4-FFF2-40B4-BE49-F238E27FC236}">
                <a16:creationId xmlns:a16="http://schemas.microsoft.com/office/drawing/2014/main" id="{77ACB4A1-9A9E-47E8-9D1B-F690593DD004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935B85-5234-4BFC-8CFE-7D270E55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9" y="1052736"/>
            <a:ext cx="8643931" cy="3816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CDC56-35AF-4570-819B-44E0ED7696CA}"/>
              </a:ext>
            </a:extLst>
          </p:cNvPr>
          <p:cNvSpPr txBox="1"/>
          <p:nvPr/>
        </p:nvSpPr>
        <p:spPr>
          <a:xfrm>
            <a:off x="107504" y="4970398"/>
            <a:ext cx="581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*. 3</a:t>
            </a:r>
            <a:r>
              <a:rPr lang="ko-KR" altLang="en-US" dirty="0">
                <a:solidFill>
                  <a:schemeClr val="bg1"/>
                </a:solidFill>
              </a:rPr>
              <a:t>차정규화 주 테이블 및 페이지 이용의 상태를 남기는 </a:t>
            </a:r>
            <a:r>
              <a:rPr lang="en-US" altLang="ko-KR" dirty="0">
                <a:solidFill>
                  <a:schemeClr val="bg1"/>
                </a:solidFill>
              </a:rPr>
              <a:t>Log</a:t>
            </a:r>
            <a:r>
              <a:rPr lang="ko-KR" altLang="en-US" dirty="0">
                <a:solidFill>
                  <a:schemeClr val="bg1"/>
                </a:solidFill>
              </a:rPr>
              <a:t>테이블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34A9906-4080-42FC-8563-211ED6CC817E}"/>
              </a:ext>
            </a:extLst>
          </p:cNvPr>
          <p:cNvSpPr/>
          <p:nvPr/>
        </p:nvSpPr>
        <p:spPr>
          <a:xfrm>
            <a:off x="0" y="0"/>
            <a:ext cx="9144000" cy="676433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slide15_shape1">
            <a:extLst>
              <a:ext uri="{FF2B5EF4-FFF2-40B4-BE49-F238E27FC236}">
                <a16:creationId xmlns:a16="http://schemas.microsoft.com/office/drawing/2014/main" id="{FB14C698-132C-41A6-9F9B-0C5D23EADAEF}"/>
              </a:ext>
            </a:extLst>
          </p:cNvPr>
          <p:cNvSpPr/>
          <p:nvPr/>
        </p:nvSpPr>
        <p:spPr>
          <a:xfrm>
            <a:off x="428051" y="305545"/>
            <a:ext cx="1377126" cy="5396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개발환경</a:t>
            </a:r>
            <a:endParaRPr sz="1800" kern="0" spc="28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276892-73C8-42FA-B3B0-E565B3131E71}"/>
              </a:ext>
            </a:extLst>
          </p:cNvPr>
          <p:cNvGraphicFramePr>
            <a:graphicFrameLocks noGrp="1"/>
          </p:cNvGraphicFramePr>
          <p:nvPr/>
        </p:nvGraphicFramePr>
        <p:xfrm>
          <a:off x="971550" y="1244600"/>
          <a:ext cx="7200900" cy="5684793"/>
        </p:xfrm>
        <a:graphic>
          <a:graphicData uri="http://schemas.openxmlformats.org/drawingml/2006/table">
            <a:tbl>
              <a:tblPr bandRow="1"/>
              <a:tblGrid>
                <a:gridCol w="266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6718"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1700" b="1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1700" b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항목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O/S</a:t>
                      </a:r>
                      <a:endParaRPr sz="17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Windows 7</a:t>
                      </a:r>
                      <a:endParaRPr sz="17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Server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Tomcat 7.0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DBMS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Mysql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 5.5 + Raspberry 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438"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개발언어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JAVA, JSP, SPRING Framework JavaScript,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Jquery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, Ajax,</a:t>
                      </a:r>
                    </a:p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Node JS,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JavaFx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BootStrap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 UI Framework</a:t>
                      </a:r>
                    </a:p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Google Material Icon,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Glyphicon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, font-awesome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663"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개발</a:t>
                      </a:r>
                      <a:r>
                        <a:rPr lang="en-US" altLang="ko-KR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 Tool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Eclipse STS, Eclipse JavaFX,</a:t>
                      </a:r>
                    </a:p>
                    <a:p>
                      <a:pPr algn="ctr"/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WorkBench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, Scene Builder 2.0</a:t>
                      </a:r>
                    </a:p>
                    <a:p>
                      <a:pPr algn="ctr"/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Git,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SourceTree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,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93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활용</a:t>
                      </a:r>
                      <a:r>
                        <a:rPr lang="en-US" altLang="en-US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70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sym typeface="맑은 고딕"/>
                        </a:rPr>
                        <a:t>API</a:t>
                      </a:r>
                      <a:endParaRPr sz="170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지도 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Daum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 Map API,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결제 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REST API,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채봇</a:t>
                      </a:r>
                      <a:r>
                        <a:rPr lang="ko-KR" altLang="en-US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API,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일정 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: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Fulcalendar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API,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DashBoard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: Toast UI,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Alarm : </a:t>
                      </a:r>
                      <a:r>
                        <a:rPr lang="en-US" altLang="ko-KR" sz="17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Toartr</a:t>
                      </a:r>
                      <a:r>
                        <a:rPr lang="en-US" altLang="ko-KR" sz="17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UI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15_shape3">
            <a:extLst>
              <a:ext uri="{FF2B5EF4-FFF2-40B4-BE49-F238E27FC236}">
                <a16:creationId xmlns:a16="http://schemas.microsoft.com/office/drawing/2014/main" id="{2625EC70-5B86-48EA-AB81-F238EF4CAA9B}"/>
              </a:ext>
            </a:extLst>
          </p:cNvPr>
          <p:cNvSpPr/>
          <p:nvPr/>
        </p:nvSpPr>
        <p:spPr>
          <a:xfrm>
            <a:off x="0" y="6734175"/>
            <a:ext cx="9144000" cy="13335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47135" name="slide15_group1">
            <a:extLst>
              <a:ext uri="{FF2B5EF4-FFF2-40B4-BE49-F238E27FC236}">
                <a16:creationId xmlns:a16="http://schemas.microsoft.com/office/drawing/2014/main" id="{408E716B-698D-4A69-88BB-1542F93BCEFE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6764338"/>
            <a:ext cx="658813" cy="55562"/>
            <a:chOff x="5651025" y="6709307"/>
            <a:chExt cx="882278" cy="70203"/>
          </a:xfrm>
        </p:grpSpPr>
        <p:sp>
          <p:nvSpPr>
            <p:cNvPr id="8" name="slide15_shape4">
              <a:extLst>
                <a:ext uri="{FF2B5EF4-FFF2-40B4-BE49-F238E27FC236}">
                  <a16:creationId xmlns:a16="http://schemas.microsoft.com/office/drawing/2014/main" id="{26C71A3F-BA23-416F-B53E-E8EC2C2163B9}"/>
                </a:ext>
              </a:extLst>
            </p:cNvPr>
            <p:cNvSpPr/>
            <p:nvPr/>
          </p:nvSpPr>
          <p:spPr>
            <a:xfrm>
              <a:off x="6303698" y="6711312"/>
              <a:ext cx="65904" cy="6819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9" name="slide15_shape5">
              <a:extLst>
                <a:ext uri="{FF2B5EF4-FFF2-40B4-BE49-F238E27FC236}">
                  <a16:creationId xmlns:a16="http://schemas.microsoft.com/office/drawing/2014/main" id="{F1F9BEE1-B593-426A-8FAC-78F5D2D5776F}"/>
                </a:ext>
              </a:extLst>
            </p:cNvPr>
            <p:cNvSpPr/>
            <p:nvPr/>
          </p:nvSpPr>
          <p:spPr>
            <a:xfrm>
              <a:off x="6465272" y="6711312"/>
              <a:ext cx="68031" cy="6819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5_shape6">
              <a:extLst>
                <a:ext uri="{FF2B5EF4-FFF2-40B4-BE49-F238E27FC236}">
                  <a16:creationId xmlns:a16="http://schemas.microsoft.com/office/drawing/2014/main" id="{11492F61-956E-4C99-9EE6-3146EA356C5C}"/>
                </a:ext>
              </a:extLst>
            </p:cNvPr>
            <p:cNvSpPr/>
            <p:nvPr/>
          </p:nvSpPr>
          <p:spPr>
            <a:xfrm>
              <a:off x="5651025" y="6709307"/>
              <a:ext cx="68031" cy="6819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5_shape7">
              <a:extLst>
                <a:ext uri="{FF2B5EF4-FFF2-40B4-BE49-F238E27FC236}">
                  <a16:creationId xmlns:a16="http://schemas.microsoft.com/office/drawing/2014/main" id="{FCC6A0B9-DC8A-4231-9B46-803FFC5606F8}"/>
                </a:ext>
              </a:extLst>
            </p:cNvPr>
            <p:cNvSpPr/>
            <p:nvPr/>
          </p:nvSpPr>
          <p:spPr>
            <a:xfrm>
              <a:off x="5814725" y="6711312"/>
              <a:ext cx="65904" cy="661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5_shape8">
              <a:extLst>
                <a:ext uri="{FF2B5EF4-FFF2-40B4-BE49-F238E27FC236}">
                  <a16:creationId xmlns:a16="http://schemas.microsoft.com/office/drawing/2014/main" id="{6610687B-8BD0-486D-A5CF-5579DEF79CE7}"/>
                </a:ext>
              </a:extLst>
            </p:cNvPr>
            <p:cNvSpPr/>
            <p:nvPr/>
          </p:nvSpPr>
          <p:spPr>
            <a:xfrm>
              <a:off x="6139998" y="6711312"/>
              <a:ext cx="68031" cy="66193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5_shape9">
              <a:extLst>
                <a:ext uri="{FF2B5EF4-FFF2-40B4-BE49-F238E27FC236}">
                  <a16:creationId xmlns:a16="http://schemas.microsoft.com/office/drawing/2014/main" id="{4780E7F1-311E-4409-9E97-9AA4A0F17806}"/>
                </a:ext>
              </a:extLst>
            </p:cNvPr>
            <p:cNvSpPr/>
            <p:nvPr/>
          </p:nvSpPr>
          <p:spPr>
            <a:xfrm>
              <a:off x="5976299" y="6711312"/>
              <a:ext cx="68031" cy="661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6FAA96E6-ED0D-496A-8CFF-4107BF972D5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0" name="slide7_shape1">
            <a:extLst>
              <a:ext uri="{FF2B5EF4-FFF2-40B4-BE49-F238E27FC236}">
                <a16:creationId xmlns:a16="http://schemas.microsoft.com/office/drawing/2014/main" id="{E4D6FD3B-B252-4D7C-AEE6-D80DB18C6AE9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 err="1">
                <a:solidFill>
                  <a:schemeClr val="bg1"/>
                </a:solidFill>
              </a:rPr>
              <a:t>고혜민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7172" name="그림 2">
            <a:extLst>
              <a:ext uri="{FF2B5EF4-FFF2-40B4-BE49-F238E27FC236}">
                <a16:creationId xmlns:a16="http://schemas.microsoft.com/office/drawing/2014/main" id="{2B77251D-A9AE-46CC-A027-67A7BE3C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23988"/>
            <a:ext cx="8496944" cy="337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5">
            <a:extLst>
              <a:ext uri="{FF2B5EF4-FFF2-40B4-BE49-F238E27FC236}">
                <a16:creationId xmlns:a16="http://schemas.microsoft.com/office/drawing/2014/main" id="{A257DC47-2B1A-45CF-B5FD-02148D31A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92" y="980728"/>
            <a:ext cx="5963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좌석 이용 현황 </a:t>
            </a:r>
            <a:r>
              <a:rPr lang="en-US" altLang="ko-KR" sz="1800" dirty="0"/>
              <a:t>: </a:t>
            </a:r>
            <a:r>
              <a:rPr lang="ko-KR" altLang="en-US" sz="1800" dirty="0"/>
              <a:t>사용 중인 좌석 체크 및 사용 중인 사용자 </a:t>
            </a:r>
            <a:r>
              <a:rPr lang="en-US" altLang="ko-KR" sz="1800" dirty="0"/>
              <a:t>ID </a:t>
            </a:r>
            <a:r>
              <a:rPr lang="ko-KR" altLang="en-US" sz="1800" dirty="0"/>
              <a:t>얻기</a:t>
            </a:r>
          </a:p>
        </p:txBody>
      </p:sp>
    </p:spTree>
    <p:extLst>
      <p:ext uri="{BB962C8B-B14F-4D97-AF65-F5344CB8AC3E}">
        <p14:creationId xmlns:p14="http://schemas.microsoft.com/office/powerpoint/2010/main" val="262375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6FAA96E6-ED0D-496A-8CFF-4107BF972D5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0" name="slide7_shape1">
            <a:extLst>
              <a:ext uri="{FF2B5EF4-FFF2-40B4-BE49-F238E27FC236}">
                <a16:creationId xmlns:a16="http://schemas.microsoft.com/office/drawing/2014/main" id="{E4D6FD3B-B252-4D7C-AEE6-D80DB18C6AE9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 err="1">
                <a:solidFill>
                  <a:schemeClr val="bg1"/>
                </a:solidFill>
              </a:rPr>
              <a:t>고혜민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7173" name="그림 4">
            <a:extLst>
              <a:ext uri="{FF2B5EF4-FFF2-40B4-BE49-F238E27FC236}">
                <a16:creationId xmlns:a16="http://schemas.microsoft.com/office/drawing/2014/main" id="{63593D81-E0C3-4531-905A-D814A00EA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96944" cy="3384376"/>
          </a:xfrm>
          <a:prstGeom prst="rect">
            <a:avLst/>
          </a:prstGeom>
          <a:noFill/>
          <a:ln w="3175">
            <a:solidFill>
              <a:srgbClr val="10253F">
                <a:alpha val="3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Box 5">
            <a:extLst>
              <a:ext uri="{FF2B5EF4-FFF2-40B4-BE49-F238E27FC236}">
                <a16:creationId xmlns:a16="http://schemas.microsoft.com/office/drawing/2014/main" id="{A257DC47-2B1A-45CF-B5FD-02148D31A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5133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대여물품 추가</a:t>
            </a:r>
            <a:r>
              <a:rPr lang="en-US" altLang="ko-KR" sz="1800" dirty="0"/>
              <a:t>,</a:t>
            </a:r>
            <a:r>
              <a:rPr lang="ko-KR" altLang="en-US" sz="1800" dirty="0"/>
              <a:t>수정</a:t>
            </a:r>
            <a:r>
              <a:rPr lang="en-US" altLang="ko-KR" sz="1800" dirty="0"/>
              <a:t>: page : </a:t>
            </a:r>
            <a:r>
              <a:rPr lang="ko-KR" altLang="en-US" sz="1800" dirty="0"/>
              <a:t>이름에 따라 다른 작업 수행</a:t>
            </a:r>
          </a:p>
        </p:txBody>
      </p:sp>
    </p:spTree>
    <p:extLst>
      <p:ext uri="{BB962C8B-B14F-4D97-AF65-F5344CB8AC3E}">
        <p14:creationId xmlns:p14="http://schemas.microsoft.com/office/powerpoint/2010/main" val="1032411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D30F0810-5275-4C97-BC58-FE3FB1AF644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0" name="slide7_shape1">
            <a:extLst>
              <a:ext uri="{FF2B5EF4-FFF2-40B4-BE49-F238E27FC236}">
                <a16:creationId xmlns:a16="http://schemas.microsoft.com/office/drawing/2014/main" id="{9A85D8BD-05C6-4256-925F-173673E971DB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6148" name="Picture 6">
            <a:extLst>
              <a:ext uri="{FF2B5EF4-FFF2-40B4-BE49-F238E27FC236}">
                <a16:creationId xmlns:a16="http://schemas.microsoft.com/office/drawing/2014/main" id="{E177D3DE-6390-4C31-8472-83AFBD76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031"/>
            <a:ext cx="8496944" cy="338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C086ED2-457B-4773-BC7D-E9933A9DC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3969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일일정산 시 리스트 출력 및 일일정산 요청</a:t>
            </a:r>
          </a:p>
        </p:txBody>
      </p:sp>
    </p:spTree>
    <p:extLst>
      <p:ext uri="{BB962C8B-B14F-4D97-AF65-F5344CB8AC3E}">
        <p14:creationId xmlns:p14="http://schemas.microsoft.com/office/powerpoint/2010/main" val="100945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E4B860CA-EC4E-4283-A383-98FE7ED8292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F5F161CB-1F6A-40E8-8174-0D061C78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47378"/>
            <a:ext cx="8496944" cy="33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7_shape1">
            <a:extLst>
              <a:ext uri="{FF2B5EF4-FFF2-40B4-BE49-F238E27FC236}">
                <a16:creationId xmlns:a16="http://schemas.microsoft.com/office/drawing/2014/main" id="{E13CFA30-0C59-451B-AAF7-CB4B27184E67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6CC3-5782-4C66-84AC-71CD5E92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3969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일일정산 시 리스트 출력 및 일일정산 요청</a:t>
            </a:r>
          </a:p>
        </p:txBody>
      </p:sp>
    </p:spTree>
    <p:extLst>
      <p:ext uri="{BB962C8B-B14F-4D97-AF65-F5344CB8AC3E}">
        <p14:creationId xmlns:p14="http://schemas.microsoft.com/office/powerpoint/2010/main" val="2644235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671F8287-9738-4D37-90B7-FED511A216F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8196" name="Picture 7">
            <a:extLst>
              <a:ext uri="{FF2B5EF4-FFF2-40B4-BE49-F238E27FC236}">
                <a16:creationId xmlns:a16="http://schemas.microsoft.com/office/drawing/2014/main" id="{F87B63E4-3727-4267-ACB3-A6DEC1AF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84784"/>
            <a:ext cx="849694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7_shape1">
            <a:extLst>
              <a:ext uri="{FF2B5EF4-FFF2-40B4-BE49-F238E27FC236}">
                <a16:creationId xmlns:a16="http://schemas.microsoft.com/office/drawing/2014/main" id="{92674D4A-8A66-4DD9-AB0B-F39592A6E6B9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C2C13-C561-43C9-9B74-5CB7B06E8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57695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일일정산 시 리스트 출력 및 일일정산 요청 </a:t>
            </a:r>
            <a:r>
              <a:rPr lang="en-US" altLang="ko-KR" sz="1800" dirty="0"/>
              <a:t>– </a:t>
            </a:r>
            <a:r>
              <a:rPr lang="ko-KR" altLang="en-US" sz="1800" dirty="0"/>
              <a:t>일일정산 중복방지</a:t>
            </a:r>
          </a:p>
        </p:txBody>
      </p:sp>
    </p:spTree>
    <p:extLst>
      <p:ext uri="{BB962C8B-B14F-4D97-AF65-F5344CB8AC3E}">
        <p14:creationId xmlns:p14="http://schemas.microsoft.com/office/powerpoint/2010/main" val="3036834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39C6FBA5-3E63-4125-91F7-1E2E63975AC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D2606858-5A62-4A42-BFBE-80C81EDF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8" y="1449778"/>
            <a:ext cx="8516094" cy="176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4">
            <a:extLst>
              <a:ext uri="{FF2B5EF4-FFF2-40B4-BE49-F238E27FC236}">
                <a16:creationId xmlns:a16="http://schemas.microsoft.com/office/drawing/2014/main" id="{61042128-0DB8-4DF1-80CD-5C7BBAFF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93057"/>
            <a:ext cx="8496944" cy="172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7_shape1">
            <a:extLst>
              <a:ext uri="{FF2B5EF4-FFF2-40B4-BE49-F238E27FC236}">
                <a16:creationId xmlns:a16="http://schemas.microsoft.com/office/drawing/2014/main" id="{60B8E9B2-C9D2-4C25-9B51-1B41D3823E3E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33D28-2BEA-4804-A977-4D6E34925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26821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일일정산 </a:t>
            </a:r>
            <a:r>
              <a:rPr lang="ko-KR" altLang="en-US" sz="1800"/>
              <a:t>요청 전송 페이지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49757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8D7DAD0E-3933-4C0D-8A70-9FFE7BFE456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0538D86D-BDCD-4C1F-9778-FC4D6A246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4" y="1484784"/>
            <a:ext cx="851306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7_shape1">
            <a:extLst>
              <a:ext uri="{FF2B5EF4-FFF2-40B4-BE49-F238E27FC236}">
                <a16:creationId xmlns:a16="http://schemas.microsoft.com/office/drawing/2014/main" id="{88AF9CDD-0B02-4D9A-8ADC-568E206DE128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62674-FF62-4D86-B9A2-C67B34DDE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1832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일일정산 페이지</a:t>
            </a:r>
          </a:p>
        </p:txBody>
      </p:sp>
    </p:spTree>
    <p:extLst>
      <p:ext uri="{BB962C8B-B14F-4D97-AF65-F5344CB8AC3E}">
        <p14:creationId xmlns:p14="http://schemas.microsoft.com/office/powerpoint/2010/main" val="134022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1E1643A-339D-4086-8C37-0B62F886D19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08D94853-5568-4C1E-A481-CE953F84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36" y="1484784"/>
            <a:ext cx="417595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4">
            <a:extLst>
              <a:ext uri="{FF2B5EF4-FFF2-40B4-BE49-F238E27FC236}">
                <a16:creationId xmlns:a16="http://schemas.microsoft.com/office/drawing/2014/main" id="{FC5CDF01-9195-4F33-9384-844AE1F6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17646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7_shape1">
            <a:extLst>
              <a:ext uri="{FF2B5EF4-FFF2-40B4-BE49-F238E27FC236}">
                <a16:creationId xmlns:a16="http://schemas.microsoft.com/office/drawing/2014/main" id="{CFB0EBD8-3DD5-4DF5-AEA4-AB43E8CB2CDB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B631E-2254-43E8-BF36-8D0147090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2052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결제 모듈 스크립트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D4E95-5BE2-4F27-9A2E-8ABBBBB1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476" y="980728"/>
            <a:ext cx="2775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결제 시 값을 전송 하는 코드</a:t>
            </a:r>
          </a:p>
        </p:txBody>
      </p:sp>
    </p:spTree>
    <p:extLst>
      <p:ext uri="{BB962C8B-B14F-4D97-AF65-F5344CB8AC3E}">
        <p14:creationId xmlns:p14="http://schemas.microsoft.com/office/powerpoint/2010/main" val="307607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02AD49-F76A-47C1-95A0-51A1A01D06B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8195" name="제목 3">
            <a:extLst>
              <a:ext uri="{FF2B5EF4-FFF2-40B4-BE49-F238E27FC236}">
                <a16:creationId xmlns:a16="http://schemas.microsoft.com/office/drawing/2014/main" id="{C01A011A-C5C1-4DC4-91C8-AB6EB6C2C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개발배경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63C2C9-1FA9-4ACB-B434-1501F17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70635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700" dirty="0"/>
              <a:t>벤치마킹 </a:t>
            </a:r>
            <a:r>
              <a:rPr lang="en-US" altLang="ko-KR" sz="2700" dirty="0"/>
              <a:t>2 – </a:t>
            </a:r>
            <a:r>
              <a:rPr lang="ko-KR" altLang="en-US" sz="2700" dirty="0" err="1"/>
              <a:t>페카에어</a:t>
            </a:r>
            <a:r>
              <a:rPr lang="ko-KR" altLang="en-US" sz="2700" dirty="0"/>
              <a:t> </a:t>
            </a:r>
            <a:r>
              <a:rPr lang="en-US" altLang="ko-KR" sz="2700" dirty="0"/>
              <a:t>- http://www.pcbang.com/</a:t>
            </a:r>
            <a:endParaRPr lang="ko-KR" altLang="en-US" sz="27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9E9E0D-70E3-4AD3-B975-ECAAE8E17382}"/>
              </a:ext>
            </a:extLst>
          </p:cNvPr>
          <p:cNvGrpSpPr/>
          <p:nvPr/>
        </p:nvGrpSpPr>
        <p:grpSpPr>
          <a:xfrm>
            <a:off x="546315" y="2060847"/>
            <a:ext cx="8048194" cy="3816425"/>
            <a:chOff x="546315" y="2060847"/>
            <a:chExt cx="8048194" cy="381642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81401B-6801-412A-BB16-C7101AC24E06}"/>
                </a:ext>
              </a:extLst>
            </p:cNvPr>
            <p:cNvGrpSpPr/>
            <p:nvPr/>
          </p:nvGrpSpPr>
          <p:grpSpPr>
            <a:xfrm>
              <a:off x="4561531" y="2060848"/>
              <a:ext cx="3034805" cy="369332"/>
              <a:chOff x="-3809145" y="2627620"/>
              <a:chExt cx="3034805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16F4D4-D226-4C8D-ABF8-74DF3F5B07C7}"/>
                  </a:ext>
                </a:extLst>
              </p:cNvPr>
              <p:cNvSpPr txBox="1"/>
              <p:nvPr/>
            </p:nvSpPr>
            <p:spPr>
              <a:xfrm>
                <a:off x="-3809145" y="2627620"/>
                <a:ext cx="3034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구현가능한 기능은 모두 구현한다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A6D6D4D-8DDA-425A-B39F-BDB2BDB58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708920" y="2996952"/>
                <a:ext cx="28083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A59164-3A40-46B7-A0C4-60F32F9B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15" y="2060848"/>
              <a:ext cx="3809661" cy="381642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B0594A-A116-4B58-9549-673C97984F51}"/>
                </a:ext>
              </a:extLst>
            </p:cNvPr>
            <p:cNvGrpSpPr/>
            <p:nvPr/>
          </p:nvGrpSpPr>
          <p:grpSpPr>
            <a:xfrm>
              <a:off x="2447764" y="2060847"/>
              <a:ext cx="5144869" cy="1366412"/>
              <a:chOff x="2447764" y="2060847"/>
              <a:chExt cx="5144869" cy="1366412"/>
            </a:xfrm>
          </p:grpSpPr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13FF232D-488C-4255-904E-ADA42727B48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rot="16200000" flipH="1">
                <a:off x="3005826" y="1502785"/>
                <a:ext cx="864096" cy="1980220"/>
              </a:xfrm>
              <a:prstGeom prst="bentConnector4">
                <a:avLst>
                  <a:gd name="adj1" fmla="val -11023"/>
                  <a:gd name="adj2" fmla="val 89524"/>
                </a:avLst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1CFCF5-8B70-47EA-8925-DC2844476346}"/>
                  </a:ext>
                </a:extLst>
              </p:cNvPr>
              <p:cNvSpPr txBox="1"/>
              <p:nvPr/>
            </p:nvSpPr>
            <p:spPr>
              <a:xfrm>
                <a:off x="4427984" y="2780928"/>
                <a:ext cx="31646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딱딱한 웹 디자인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업그레이드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트렌드에 맞는 보기 쉬운 디자인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BC1543A-8BDC-43E2-939D-5C63944BB899}"/>
                </a:ext>
              </a:extLst>
            </p:cNvPr>
            <p:cNvGrpSpPr/>
            <p:nvPr/>
          </p:nvGrpSpPr>
          <p:grpSpPr>
            <a:xfrm>
              <a:off x="1349704" y="2375665"/>
              <a:ext cx="6424068" cy="1865929"/>
              <a:chOff x="1349704" y="2366094"/>
              <a:chExt cx="6424068" cy="2193524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E7ADF2FD-CDA8-4247-945B-9CF2DBD8C002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1349704" y="2366094"/>
                <a:ext cx="3078280" cy="157686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725F25-3CC6-42E9-97E3-690E63330979}"/>
                  </a:ext>
                </a:extLst>
              </p:cNvPr>
              <p:cNvSpPr txBox="1"/>
              <p:nvPr/>
            </p:nvSpPr>
            <p:spPr>
              <a:xfrm>
                <a:off x="4427984" y="3799813"/>
                <a:ext cx="3345788" cy="759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관리프로그램 중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불필요한 내용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필요한 기능만으로 구성된 알짜 툴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DFC45C-1FCB-4ED7-B0C8-E504C814CAE0}"/>
                </a:ext>
              </a:extLst>
            </p:cNvPr>
            <p:cNvGrpSpPr/>
            <p:nvPr/>
          </p:nvGrpSpPr>
          <p:grpSpPr>
            <a:xfrm>
              <a:off x="3419872" y="4263504"/>
              <a:ext cx="5174637" cy="819937"/>
              <a:chOff x="3493184" y="5464102"/>
              <a:chExt cx="5141117" cy="770712"/>
            </a:xfrm>
          </p:grpSpPr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D764A606-B691-43B6-B235-14F19CAA522A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3493184" y="5464102"/>
                <a:ext cx="1001582" cy="309095"/>
              </a:xfrm>
              <a:prstGeom prst="bentConnector3">
                <a:avLst/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1BCAED-D4E6-42A0-944A-E84B13EB84D5}"/>
                  </a:ext>
                </a:extLst>
              </p:cNvPr>
              <p:cNvSpPr txBox="1"/>
              <p:nvPr/>
            </p:nvSpPr>
            <p:spPr>
              <a:xfrm>
                <a:off x="4494766" y="5627286"/>
                <a:ext cx="4139535" cy="60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웹을 통한 정산 및 포인트 확인만 가능하다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정산 및 포인트 결제 까지 가능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55F29C-061B-464E-8466-D828C817AA94}"/>
                </a:ext>
              </a:extLst>
            </p:cNvPr>
            <p:cNvSpPr txBox="1"/>
            <p:nvPr/>
          </p:nvSpPr>
          <p:spPr>
            <a:xfrm>
              <a:off x="4427984" y="5229200"/>
              <a:ext cx="2720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불필요한</a:t>
              </a:r>
              <a:r>
                <a:rPr lang="ko-KR" altLang="en-US" dirty="0">
                  <a:solidFill>
                    <a:schemeClr val="bg1"/>
                  </a:solidFill>
                </a:rPr>
                <a:t> 회원 정보 입력 </a:t>
              </a: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단점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-&gt; </a:t>
              </a:r>
              <a:r>
                <a:rPr lang="ko-KR" altLang="en-US" dirty="0">
                  <a:solidFill>
                    <a:schemeClr val="bg1"/>
                  </a:solidFill>
                </a:rPr>
                <a:t>필요한 정보만 이용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094635-1331-47A1-90FC-5E4561E3E53E}"/>
              </a:ext>
            </a:extLst>
          </p:cNvPr>
          <p:cNvSpPr/>
          <p:nvPr/>
        </p:nvSpPr>
        <p:spPr>
          <a:xfrm>
            <a:off x="539552" y="2060847"/>
            <a:ext cx="3816424" cy="3814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2D36F2-7B75-4FD9-A387-864FAB57C71C}"/>
              </a:ext>
            </a:extLst>
          </p:cNvPr>
          <p:cNvSpPr/>
          <p:nvPr/>
        </p:nvSpPr>
        <p:spPr>
          <a:xfrm>
            <a:off x="997411" y="2289803"/>
            <a:ext cx="352293" cy="1717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F26BC7-038D-48F5-A343-86B581A7075F}"/>
              </a:ext>
            </a:extLst>
          </p:cNvPr>
          <p:cNvSpPr/>
          <p:nvPr/>
        </p:nvSpPr>
        <p:spPr>
          <a:xfrm>
            <a:off x="570034" y="3427260"/>
            <a:ext cx="2849838" cy="1672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442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ACC05A3C-F939-462D-B270-084668CA83B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B182256-CD41-44F8-9464-649512CB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" y="1475209"/>
            <a:ext cx="5639049" cy="332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2">
            <a:extLst>
              <a:ext uri="{FF2B5EF4-FFF2-40B4-BE49-F238E27FC236}">
                <a16:creationId xmlns:a16="http://schemas.microsoft.com/office/drawing/2014/main" id="{1CCF98E0-0A11-49D3-8117-68E023CF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37" y="3615116"/>
            <a:ext cx="2747436" cy="190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3">
            <a:extLst>
              <a:ext uri="{FF2B5EF4-FFF2-40B4-BE49-F238E27FC236}">
                <a16:creationId xmlns:a16="http://schemas.microsoft.com/office/drawing/2014/main" id="{756EEDC5-17A4-425A-BDE4-D3BA285F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1475210"/>
            <a:ext cx="276892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7_shape1">
            <a:extLst>
              <a:ext uri="{FF2B5EF4-FFF2-40B4-BE49-F238E27FC236}">
                <a16:creationId xmlns:a16="http://schemas.microsoft.com/office/drawing/2014/main" id="{03E6AAAF-2C2F-4EBC-B77A-1CDBC39D0B93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</a:rPr>
              <a:t>이명훈</a:t>
            </a:r>
          </a:p>
          <a:p>
            <a:pPr defTabSz="426712" eaLnBrk="1" fontAlgn="auto" hangingPunct="1">
              <a:spcAft>
                <a:spcPts val="0"/>
              </a:spcAft>
              <a:defRPr/>
            </a:pP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6121-7C4A-4E8D-924F-CD7625916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52" y="980728"/>
            <a:ext cx="1675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</a:t>
            </a:r>
            <a:r>
              <a:rPr lang="ko-KR" altLang="en-US" sz="1800"/>
              <a:t>결제 처리 코드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4B440-AB6B-4894-A336-D79DE7E28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037" y="980728"/>
            <a:ext cx="2675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보유포인트 </a:t>
            </a:r>
            <a:r>
              <a:rPr lang="en-US" altLang="ko-KR" sz="1800" dirty="0"/>
              <a:t>+ </a:t>
            </a:r>
            <a:r>
              <a:rPr lang="ko-KR" altLang="en-US" sz="1800" dirty="0"/>
              <a:t>충전 포인트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F2433-7866-416E-8437-EB47260BB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037" y="2968785"/>
            <a:ext cx="2451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</a:t>
            </a:r>
            <a:r>
              <a:rPr lang="en-US" altLang="ko-KR" sz="1800" dirty="0"/>
              <a:t>CASH</a:t>
            </a:r>
            <a:r>
              <a:rPr lang="ko-KR" altLang="en-US" sz="1800" dirty="0"/>
              <a:t>페이지에서 </a:t>
            </a:r>
            <a:endParaRPr lang="en-US" altLang="ko-KR" sz="1800" dirty="0"/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     </a:t>
            </a:r>
            <a:r>
              <a:rPr lang="ko-KR" altLang="en-US" sz="1800" dirty="0" err="1"/>
              <a:t>결제모듈</a:t>
            </a:r>
            <a:r>
              <a:rPr lang="ko-KR" altLang="en-US" sz="1800" dirty="0"/>
              <a:t> 불러오는 코드</a:t>
            </a:r>
          </a:p>
        </p:txBody>
      </p:sp>
    </p:spTree>
    <p:extLst>
      <p:ext uri="{BB962C8B-B14F-4D97-AF65-F5344CB8AC3E}">
        <p14:creationId xmlns:p14="http://schemas.microsoft.com/office/powerpoint/2010/main" val="2119238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F533DC81-9F4A-4F8A-99EE-90DA2CD83A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43D78D-1C0E-497F-927A-275EEED9A6EA}"/>
              </a:ext>
            </a:extLst>
          </p:cNvPr>
          <p:cNvGrpSpPr/>
          <p:nvPr/>
        </p:nvGrpSpPr>
        <p:grpSpPr>
          <a:xfrm>
            <a:off x="324420" y="1484386"/>
            <a:ext cx="8496053" cy="3384774"/>
            <a:chOff x="324420" y="1484386"/>
            <a:chExt cx="8496053" cy="3384774"/>
          </a:xfrm>
        </p:grpSpPr>
        <p:pic>
          <p:nvPicPr>
            <p:cNvPr id="6148" name="그림 10" descr="ajax를 통한 수정 삭제.PNG">
              <a:extLst>
                <a:ext uri="{FF2B5EF4-FFF2-40B4-BE49-F238E27FC236}">
                  <a16:creationId xmlns:a16="http://schemas.microsoft.com/office/drawing/2014/main" id="{62E54342-FD5E-4131-B133-CBC8AD54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20" y="1484386"/>
              <a:ext cx="4176143" cy="3384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9" name="그림 12" descr="키워드추출.PNG">
              <a:extLst>
                <a:ext uri="{FF2B5EF4-FFF2-40B4-BE49-F238E27FC236}">
                  <a16:creationId xmlns:a16="http://schemas.microsoft.com/office/drawing/2014/main" id="{5CB7E7D3-5F10-4BC5-82F6-46BB2C53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489" y="1484386"/>
              <a:ext cx="4157984" cy="3384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slide7_shape1">
            <a:extLst>
              <a:ext uri="{FF2B5EF4-FFF2-40B4-BE49-F238E27FC236}">
                <a16:creationId xmlns:a16="http://schemas.microsoft.com/office/drawing/2014/main" id="{F9EC857E-6D49-4CC9-BCEF-5217DA81CB5D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김재욱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02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9F93D7C7-74CB-4EA2-AFA7-E9ACABAFFB8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3DBAAB-3791-4B65-936B-01D08AAD4EBC}"/>
              </a:ext>
            </a:extLst>
          </p:cNvPr>
          <p:cNvGrpSpPr/>
          <p:nvPr/>
        </p:nvGrpSpPr>
        <p:grpSpPr>
          <a:xfrm>
            <a:off x="323528" y="1485453"/>
            <a:ext cx="8568952" cy="3343783"/>
            <a:chOff x="323528" y="1485453"/>
            <a:chExt cx="8568952" cy="3343783"/>
          </a:xfrm>
        </p:grpSpPr>
        <p:pic>
          <p:nvPicPr>
            <p:cNvPr id="7172" name="그림 3" descr="게시글 알람.PNG">
              <a:extLst>
                <a:ext uri="{FF2B5EF4-FFF2-40B4-BE49-F238E27FC236}">
                  <a16:creationId xmlns:a16="http://schemas.microsoft.com/office/drawing/2014/main" id="{4E45D5A4-C96B-47ED-82FB-4EB259EA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485453"/>
              <a:ext cx="8568630" cy="1223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그림 4" descr="비밀번호 동일생성.PNG">
              <a:extLst>
                <a:ext uri="{FF2B5EF4-FFF2-40B4-BE49-F238E27FC236}">
                  <a16:creationId xmlns:a16="http://schemas.microsoft.com/office/drawing/2014/main" id="{E5D3AE9B-4E4A-423E-9DAD-20CD32FF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736086"/>
              <a:ext cx="8568952" cy="980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그림 5" descr="아이디 복구.PNG">
              <a:extLst>
                <a:ext uri="{FF2B5EF4-FFF2-40B4-BE49-F238E27FC236}">
                  <a16:creationId xmlns:a16="http://schemas.microsoft.com/office/drawing/2014/main" id="{DCDBFF4D-9F4D-4B08-B572-CDD7F539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749116"/>
              <a:ext cx="8568952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slide7_shape1">
            <a:extLst>
              <a:ext uri="{FF2B5EF4-FFF2-40B4-BE49-F238E27FC236}">
                <a16:creationId xmlns:a16="http://schemas.microsoft.com/office/drawing/2014/main" id="{3CEB1787-3EC0-43B0-8821-441A4B2E29F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김재욱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08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127420-A466-4CD5-9744-48374BAFD1B5}"/>
              </a:ext>
            </a:extLst>
          </p:cNvPr>
          <p:cNvGrpSpPr/>
          <p:nvPr/>
        </p:nvGrpSpPr>
        <p:grpSpPr>
          <a:xfrm>
            <a:off x="324420" y="1485552"/>
            <a:ext cx="8496052" cy="3356992"/>
            <a:chOff x="324420" y="1485552"/>
            <a:chExt cx="8496052" cy="3356992"/>
          </a:xfrm>
        </p:grpSpPr>
        <p:pic>
          <p:nvPicPr>
            <p:cNvPr id="8196" name="그림 7" descr="페이지 카운트.PNG">
              <a:extLst>
                <a:ext uri="{FF2B5EF4-FFF2-40B4-BE49-F238E27FC236}">
                  <a16:creationId xmlns:a16="http://schemas.microsoft.com/office/drawing/2014/main" id="{AB08A335-AE14-42F0-ABB8-C541402E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69" y="3451811"/>
              <a:ext cx="8494403" cy="139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그림 10" descr="리스트 출력.PNG">
              <a:extLst>
                <a:ext uri="{FF2B5EF4-FFF2-40B4-BE49-F238E27FC236}">
                  <a16:creationId xmlns:a16="http://schemas.microsoft.com/office/drawing/2014/main" id="{085532D9-E21C-4CD6-B3AE-A1EB7377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20" y="1485552"/>
              <a:ext cx="8496052" cy="187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김재욱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64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AC685028-60D8-463D-8D50-7D4BD71D121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148" name="TextBox 12">
            <a:extLst>
              <a:ext uri="{FF2B5EF4-FFF2-40B4-BE49-F238E27FC236}">
                <a16:creationId xmlns:a16="http://schemas.microsoft.com/office/drawing/2014/main" id="{77FA491C-03B6-4723-A391-848B54B30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80728"/>
            <a:ext cx="46254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공지사항 리스트 불러오기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9" name="Picture 7" descr="C:\Users\user\Desktop\게시판 리스트 뽑는 쿼리문.png">
            <a:extLst>
              <a:ext uri="{FF2B5EF4-FFF2-40B4-BE49-F238E27FC236}">
                <a16:creationId xmlns:a16="http://schemas.microsoft.com/office/drawing/2014/main" id="{736FCA70-F53F-4E9F-B4C7-0E3E7ECF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4" y="1484883"/>
            <a:ext cx="849592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7_shape1">
            <a:extLst>
              <a:ext uri="{FF2B5EF4-FFF2-40B4-BE49-F238E27FC236}">
                <a16:creationId xmlns:a16="http://schemas.microsoft.com/office/drawing/2014/main" id="{5EBF4661-AED2-44BA-B497-95458384A84B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강승호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65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00039509-DB0C-408D-AC53-25C47EF475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7172" name="Picture 8" descr="C:\Users\user\Desktop\공지사항 댓글 불러오기.png">
            <a:extLst>
              <a:ext uri="{FF2B5EF4-FFF2-40B4-BE49-F238E27FC236}">
                <a16:creationId xmlns:a16="http://schemas.microsoft.com/office/drawing/2014/main" id="{934C8E5C-E5FB-4CEC-AEA7-5663B19BA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0" y="1485677"/>
            <a:ext cx="8494752" cy="338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10">
            <a:extLst>
              <a:ext uri="{FF2B5EF4-FFF2-40B4-BE49-F238E27FC236}">
                <a16:creationId xmlns:a16="http://schemas.microsoft.com/office/drawing/2014/main" id="{B4625FCE-5FF5-45C7-9738-B4BEC25C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23" y="971436"/>
            <a:ext cx="287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공지사항 댓글 불러오기</a:t>
            </a:r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246A25F3-CB19-4EC0-95EB-46BD78C1DA7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강승호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2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6315C8A0-631A-4C2E-ABBA-60F50410F5A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6179F0-D199-4215-9357-E20E3BB47790}"/>
              </a:ext>
            </a:extLst>
          </p:cNvPr>
          <p:cNvGrpSpPr/>
          <p:nvPr/>
        </p:nvGrpSpPr>
        <p:grpSpPr>
          <a:xfrm>
            <a:off x="323056" y="1448395"/>
            <a:ext cx="8497416" cy="3420765"/>
            <a:chOff x="323056" y="1448395"/>
            <a:chExt cx="8497416" cy="3420765"/>
          </a:xfrm>
        </p:grpSpPr>
        <p:pic>
          <p:nvPicPr>
            <p:cNvPr id="8196" name="Picture 10" descr="C:\Users\user\Desktop\댓글 실시간 수정 삭제.png">
              <a:extLst>
                <a:ext uri="{FF2B5EF4-FFF2-40B4-BE49-F238E27FC236}">
                  <a16:creationId xmlns:a16="http://schemas.microsoft.com/office/drawing/2014/main" id="{BB9D42E1-B859-4E66-803C-89AFE04911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56" y="1448395"/>
              <a:ext cx="4176936" cy="3420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12" descr="C:\Users\user\Desktop\수정.png">
              <a:extLst>
                <a:ext uri="{FF2B5EF4-FFF2-40B4-BE49-F238E27FC236}">
                  <a16:creationId xmlns:a16="http://schemas.microsoft.com/office/drawing/2014/main" id="{0A4C60C5-9F39-4257-9972-915CC0C14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157" y="1448395"/>
              <a:ext cx="4211315" cy="1620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Picture 13" descr="C:\Users\user\Desktop\삭제.png">
              <a:extLst>
                <a:ext uri="{FF2B5EF4-FFF2-40B4-BE49-F238E27FC236}">
                  <a16:creationId xmlns:a16="http://schemas.microsoft.com/office/drawing/2014/main" id="{33A30016-3A62-4982-B107-A3A7D9F02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157" y="3158777"/>
              <a:ext cx="4211315" cy="1710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9" name="TextBox 16">
            <a:extLst>
              <a:ext uri="{FF2B5EF4-FFF2-40B4-BE49-F238E27FC236}">
                <a16:creationId xmlns:a16="http://schemas.microsoft.com/office/drawing/2014/main" id="{D3FCA825-2794-423C-B271-6965B9DBA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" y="980728"/>
            <a:ext cx="1944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댓글 수정 및 삭제</a:t>
            </a:r>
          </a:p>
        </p:txBody>
      </p:sp>
      <p:sp>
        <p:nvSpPr>
          <p:cNvPr id="8" name="slide7_shape1">
            <a:extLst>
              <a:ext uri="{FF2B5EF4-FFF2-40B4-BE49-F238E27FC236}">
                <a16:creationId xmlns:a16="http://schemas.microsoft.com/office/drawing/2014/main" id="{EC00C0B0-CE63-4F3B-86BA-1305E509258F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강승호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67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7186DFC0-835F-4ADD-A44F-5903E038156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220" name="TextBox 12">
            <a:extLst>
              <a:ext uri="{FF2B5EF4-FFF2-40B4-BE49-F238E27FC236}">
                <a16:creationId xmlns:a16="http://schemas.microsoft.com/office/drawing/2014/main" id="{E1E9C216-7E09-4971-9035-38187F774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27" y="980728"/>
            <a:ext cx="2016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공지사항  삭제</a:t>
            </a:r>
          </a:p>
        </p:txBody>
      </p:sp>
      <p:pic>
        <p:nvPicPr>
          <p:cNvPr id="9221" name="Picture 2" descr="C:\Users\user\Desktop\공지사항 글 삭제.png">
            <a:extLst>
              <a:ext uri="{FF2B5EF4-FFF2-40B4-BE49-F238E27FC236}">
                <a16:creationId xmlns:a16="http://schemas.microsoft.com/office/drawing/2014/main" id="{B979889E-5EDC-4293-8BD2-CD390ED148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7" y="1450181"/>
            <a:ext cx="8519955" cy="341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7_shape1">
            <a:extLst>
              <a:ext uri="{FF2B5EF4-FFF2-40B4-BE49-F238E27FC236}">
                <a16:creationId xmlns:a16="http://schemas.microsoft.com/office/drawing/2014/main" id="{D03CBCBC-530C-46BB-ADAF-6F28793ADDFB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강승호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37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-21903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9DC180-81D5-4E8F-8F20-E07187012777}"/>
              </a:ext>
            </a:extLst>
          </p:cNvPr>
          <p:cNvGrpSpPr/>
          <p:nvPr/>
        </p:nvGrpSpPr>
        <p:grpSpPr>
          <a:xfrm>
            <a:off x="323528" y="980728"/>
            <a:ext cx="8496944" cy="3816424"/>
            <a:chOff x="323528" y="980728"/>
            <a:chExt cx="8496944" cy="38164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83B79-638A-4339-8C34-57F1DE67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506439"/>
              <a:ext cx="8496944" cy="329071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679DBA-8D0B-4F84-AC9A-E56408175BB6}"/>
                </a:ext>
              </a:extLst>
            </p:cNvPr>
            <p:cNvSpPr txBox="1"/>
            <p:nvPr/>
          </p:nvSpPr>
          <p:spPr>
            <a:xfrm>
              <a:off x="323528" y="980728"/>
              <a:ext cx="3304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특정 경로에 폴더의 존재 유무를 확인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498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980728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Log.txt</a:t>
            </a:r>
            <a:r>
              <a:rPr lang="ko-KR" altLang="en-US" dirty="0">
                <a:solidFill>
                  <a:schemeClr val="bg1"/>
                </a:solidFill>
              </a:rPr>
              <a:t>파일내에 저장된 경로를 읽어 경로마다 포함된 이름의 폴더와 안의 해당이름</a:t>
            </a:r>
            <a:r>
              <a:rPr lang="en-US" altLang="ko-KR" dirty="0">
                <a:solidFill>
                  <a:schemeClr val="bg1"/>
                </a:solidFill>
              </a:rPr>
              <a:t>.txt </a:t>
            </a:r>
            <a:r>
              <a:rPr lang="ko-KR" altLang="en-US" dirty="0">
                <a:solidFill>
                  <a:schemeClr val="bg1"/>
                </a:solidFill>
              </a:rPr>
              <a:t>파일을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C743F-4B06-4EBC-A22C-B45C4BAB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66570"/>
            <a:ext cx="8569859" cy="30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02AD49-F76A-47C1-95A0-51A1A01D06B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8195" name="제목 3">
            <a:extLst>
              <a:ext uri="{FF2B5EF4-FFF2-40B4-BE49-F238E27FC236}">
                <a16:creationId xmlns:a16="http://schemas.microsoft.com/office/drawing/2014/main" id="{C01A011A-C5C1-4DC4-91C8-AB6EB6C2C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개발배경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63C2C9-1FA9-4ACB-B434-1501F17A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70635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2700" dirty="0"/>
              <a:t>벤치마킹 </a:t>
            </a:r>
            <a:r>
              <a:rPr lang="en-US" altLang="ko-KR" sz="2700" dirty="0"/>
              <a:t>2 – </a:t>
            </a:r>
            <a:r>
              <a:rPr lang="ko-KR" altLang="en-US" sz="2700" dirty="0" err="1"/>
              <a:t>페카에어</a:t>
            </a:r>
            <a:r>
              <a:rPr lang="ko-KR" altLang="en-US" sz="2700" dirty="0"/>
              <a:t> </a:t>
            </a:r>
            <a:r>
              <a:rPr lang="en-US" altLang="ko-KR" sz="2700" dirty="0"/>
              <a:t>- http://www.pcbang.com/</a:t>
            </a:r>
            <a:endParaRPr lang="ko-KR" altLang="en-US" sz="27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9E9E0D-70E3-4AD3-B975-ECAAE8E17382}"/>
              </a:ext>
            </a:extLst>
          </p:cNvPr>
          <p:cNvGrpSpPr/>
          <p:nvPr/>
        </p:nvGrpSpPr>
        <p:grpSpPr>
          <a:xfrm>
            <a:off x="546315" y="2060848"/>
            <a:ext cx="7921557" cy="3816424"/>
            <a:chOff x="546315" y="2060848"/>
            <a:chExt cx="7921557" cy="381642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81401B-6801-412A-BB16-C7101AC24E06}"/>
                </a:ext>
              </a:extLst>
            </p:cNvPr>
            <p:cNvGrpSpPr/>
            <p:nvPr/>
          </p:nvGrpSpPr>
          <p:grpSpPr>
            <a:xfrm>
              <a:off x="4561531" y="2060848"/>
              <a:ext cx="3034805" cy="369332"/>
              <a:chOff x="-3809145" y="2627620"/>
              <a:chExt cx="3034805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16F4D4-D226-4C8D-ABF8-74DF3F5B07C7}"/>
                  </a:ext>
                </a:extLst>
              </p:cNvPr>
              <p:cNvSpPr txBox="1"/>
              <p:nvPr/>
            </p:nvSpPr>
            <p:spPr>
              <a:xfrm>
                <a:off x="-3809145" y="2627620"/>
                <a:ext cx="3034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구현가능한 기능은 모두 구현한다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A6D6D4D-8DDA-425A-B39F-BDB2BDB58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708920" y="2996952"/>
                <a:ext cx="28083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A59164-3A40-46B7-A0C4-60F32F9B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15" y="2060848"/>
              <a:ext cx="3809661" cy="381642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B0594A-A116-4B58-9549-673C97984F51}"/>
                </a:ext>
              </a:extLst>
            </p:cNvPr>
            <p:cNvGrpSpPr/>
            <p:nvPr/>
          </p:nvGrpSpPr>
          <p:grpSpPr>
            <a:xfrm>
              <a:off x="3146129" y="2389289"/>
              <a:ext cx="5321743" cy="1037970"/>
              <a:chOff x="3146129" y="2389289"/>
              <a:chExt cx="5321743" cy="1037970"/>
            </a:xfrm>
          </p:grpSpPr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13FF232D-488C-4255-904E-ADA42727B483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146129" y="2389289"/>
                <a:ext cx="1281855" cy="535655"/>
              </a:xfrm>
              <a:prstGeom prst="bentConnector3">
                <a:avLst>
                  <a:gd name="adj1" fmla="val 31795"/>
                </a:avLst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1CFCF5-8B70-47EA-8925-DC2844476346}"/>
                  </a:ext>
                </a:extLst>
              </p:cNvPr>
              <p:cNvSpPr txBox="1"/>
              <p:nvPr/>
            </p:nvSpPr>
            <p:spPr>
              <a:xfrm>
                <a:off x="4427984" y="2780928"/>
                <a:ext cx="40398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고객지원 중 원격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A/S (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장점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 err="1">
                    <a:solidFill>
                      <a:schemeClr val="bg1"/>
                    </a:solidFill>
                  </a:rPr>
                  <a:t>신속정확한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상담과 처리를 위한 원격 지원 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DFC45C-1FCB-4ED7-B0C8-E504C814CAE0}"/>
                </a:ext>
              </a:extLst>
            </p:cNvPr>
            <p:cNvGrpSpPr/>
            <p:nvPr/>
          </p:nvGrpSpPr>
          <p:grpSpPr>
            <a:xfrm>
              <a:off x="3419872" y="3645020"/>
              <a:ext cx="4983880" cy="646331"/>
              <a:chOff x="3493184" y="4882753"/>
              <a:chExt cx="4951596" cy="607529"/>
            </a:xfrm>
          </p:grpSpPr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D764A606-B691-43B6-B235-14F19CAA522A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3493184" y="5018124"/>
                <a:ext cx="1001582" cy="445982"/>
              </a:xfrm>
              <a:prstGeom prst="bentConnector3">
                <a:avLst/>
              </a:prstGeom>
              <a:ln w="381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1BCAED-D4E6-42A0-944A-E84B13EB84D5}"/>
                  </a:ext>
                </a:extLst>
              </p:cNvPr>
              <p:cNvSpPr txBox="1"/>
              <p:nvPr/>
            </p:nvSpPr>
            <p:spPr>
              <a:xfrm>
                <a:off x="4494766" y="4882753"/>
                <a:ext cx="3950014" cy="607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웹을 통한 정산 및 포인트 확인 가능하다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장점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)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-&gt;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웹을 이용해 해당 가맹점의 정산내역확인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575537-5642-4720-8E5B-82BA9CF0CFA1}"/>
              </a:ext>
            </a:extLst>
          </p:cNvPr>
          <p:cNvSpPr/>
          <p:nvPr/>
        </p:nvSpPr>
        <p:spPr>
          <a:xfrm>
            <a:off x="2793836" y="2303427"/>
            <a:ext cx="352293" cy="1717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13C8B9-9D31-4D11-8C14-9DC38B472024}"/>
              </a:ext>
            </a:extLst>
          </p:cNvPr>
          <p:cNvSpPr/>
          <p:nvPr/>
        </p:nvSpPr>
        <p:spPr>
          <a:xfrm>
            <a:off x="570034" y="3427260"/>
            <a:ext cx="2849838" cy="16724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734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982469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난수를 이용해 </a:t>
            </a:r>
            <a:r>
              <a:rPr lang="en-US" altLang="ko-KR" dirty="0">
                <a:solidFill>
                  <a:schemeClr val="bg1"/>
                </a:solidFill>
              </a:rPr>
              <a:t>16</a:t>
            </a:r>
            <a:r>
              <a:rPr lang="ko-KR" altLang="en-US" dirty="0">
                <a:solidFill>
                  <a:schemeClr val="bg1"/>
                </a:solidFill>
              </a:rPr>
              <a:t>진수로 구성된 </a:t>
            </a: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자리 라이센스 키를 만드는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78E58-93C3-4986-A07B-D0CD3714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49694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7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98072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BEAN </a:t>
            </a:r>
            <a:r>
              <a:rPr lang="ko-KR" altLang="en-US" dirty="0">
                <a:solidFill>
                  <a:schemeClr val="bg1"/>
                </a:solidFill>
              </a:rPr>
              <a:t>처리시 성공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실패 등의 사유와 결과를 </a:t>
            </a:r>
            <a:r>
              <a:rPr lang="en-US" altLang="ko-KR" dirty="0">
                <a:solidFill>
                  <a:schemeClr val="bg1"/>
                </a:solidFill>
              </a:rPr>
              <a:t>log.txt</a:t>
            </a:r>
            <a:r>
              <a:rPr lang="ko-KR" altLang="en-US" dirty="0">
                <a:solidFill>
                  <a:schemeClr val="bg1"/>
                </a:solidFill>
              </a:rPr>
              <a:t>에 저장해주는 </a:t>
            </a:r>
            <a:r>
              <a:rPr lang="en-US" altLang="ko-KR" dirty="0">
                <a:solidFill>
                  <a:schemeClr val="bg1"/>
                </a:solidFill>
              </a:rPr>
              <a:t>BEAN </a:t>
            </a:r>
            <a:r>
              <a:rPr lang="ko-KR" altLang="en-US" dirty="0">
                <a:solidFill>
                  <a:schemeClr val="bg1"/>
                </a:solidFill>
              </a:rPr>
              <a:t>데이터 분석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복구에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578E1-2317-4E8D-A4EE-1D4FE8EE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49694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77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96711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991694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알바아이디</a:t>
            </a:r>
            <a:r>
              <a:rPr lang="ko-KR" altLang="en-US" dirty="0">
                <a:solidFill>
                  <a:schemeClr val="bg1"/>
                </a:solidFill>
              </a:rPr>
              <a:t> 추가 신청 승인 시 </a:t>
            </a:r>
            <a:r>
              <a:rPr lang="ko-KR" altLang="en-US" dirty="0" err="1">
                <a:solidFill>
                  <a:schemeClr val="bg1"/>
                </a:solidFill>
              </a:rPr>
              <a:t>알바생</a:t>
            </a:r>
            <a:r>
              <a:rPr lang="ko-KR" altLang="en-US" dirty="0">
                <a:solidFill>
                  <a:schemeClr val="bg1"/>
                </a:solidFill>
              </a:rPr>
              <a:t> 아이디를 차례대로 검색하여 없는 아이디 순번에 아이디를 생성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하는 알고리즘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D61A95-3F4C-4463-88D8-C37AA3E5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84969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18991" y="989897"/>
            <a:ext cx="857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알바생</a:t>
            </a:r>
            <a:r>
              <a:rPr lang="ko-KR" altLang="en-US" dirty="0">
                <a:solidFill>
                  <a:schemeClr val="bg1"/>
                </a:solidFill>
              </a:rPr>
              <a:t> 일정 </a:t>
            </a:r>
            <a:r>
              <a:rPr lang="ko-KR" altLang="en-US" dirty="0" err="1">
                <a:solidFill>
                  <a:schemeClr val="bg1"/>
                </a:solidFill>
              </a:rPr>
              <a:t>추가전</a:t>
            </a:r>
            <a:r>
              <a:rPr lang="ko-KR" altLang="en-US" dirty="0">
                <a:solidFill>
                  <a:schemeClr val="bg1"/>
                </a:solidFill>
              </a:rPr>
              <a:t> 검사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형식 대로 이미 있는 일정을 검색 하여  결과의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Alert</a:t>
            </a:r>
            <a:r>
              <a:rPr lang="ko-KR" altLang="en-US" dirty="0">
                <a:solidFill>
                  <a:schemeClr val="bg1"/>
                </a:solidFill>
              </a:rPr>
              <a:t>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으로</a:t>
            </a:r>
            <a:r>
              <a:rPr lang="ko-KR" altLang="en-US" dirty="0">
                <a:solidFill>
                  <a:schemeClr val="bg1"/>
                </a:solidFill>
              </a:rPr>
              <a:t> 띄울 때 내용을 보내는 코드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BF76D6-CF2A-4A09-A6FA-5F6DF2A6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849694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43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1124744"/>
            <a:ext cx="717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아르바이트생 이름 형식 끝 숫자를 찾아내고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형식 변환 하는 코드 </a:t>
            </a:r>
            <a:r>
              <a:rPr lang="en-US" altLang="ko-KR" dirty="0">
                <a:solidFill>
                  <a:schemeClr val="bg1"/>
                </a:solidFill>
              </a:rPr>
              <a:t>(substring + 0)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1DB43F-032D-4B9E-9CB1-900792EC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39594"/>
            <a:ext cx="8496944" cy="809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66129A-CB89-45D1-82C3-5BB6A6EE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743153"/>
            <a:ext cx="8496944" cy="203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DE4C4-3C41-4B0E-8F9B-AA3CAC8B52B4}"/>
              </a:ext>
            </a:extLst>
          </p:cNvPr>
          <p:cNvSpPr txBox="1"/>
          <p:nvPr/>
        </p:nvSpPr>
        <p:spPr>
          <a:xfrm>
            <a:off x="323528" y="2411596"/>
            <a:ext cx="528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아르바이트생 퇴근시 유효성검사 및 조건검사 </a:t>
            </a:r>
            <a:r>
              <a:rPr lang="en-US" altLang="ko-KR" dirty="0">
                <a:solidFill>
                  <a:schemeClr val="bg1"/>
                </a:solidFill>
              </a:rPr>
              <a:t>(Interval , if)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02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1124744"/>
            <a:ext cx="855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아르바이트생이 일한 시간을 구하는 코드 </a:t>
            </a:r>
            <a:r>
              <a:rPr lang="en-US" altLang="ko-KR" dirty="0">
                <a:solidFill>
                  <a:schemeClr val="bg1"/>
                </a:solidFill>
              </a:rPr>
              <a:t>(case when ~ then else end, group by, with rollup)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F709A-C130-4FB9-B55D-4536BA5B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38486"/>
            <a:ext cx="8496944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1124744"/>
            <a:ext cx="607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알바생</a:t>
            </a:r>
            <a:r>
              <a:rPr lang="ko-KR" altLang="en-US" dirty="0">
                <a:solidFill>
                  <a:schemeClr val="bg1"/>
                </a:solidFill>
              </a:rPr>
              <a:t> 일한시간에 대한 돈 지급 관련 코드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 case when ~ then else end, 3 INNER JOIN 1 OUTTER JOIN)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E3859F-CD3B-4E85-B1BD-83D29BF2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8496944" cy="14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1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15">
            <a:extLst>
              <a:ext uri="{FF2B5EF4-FFF2-40B4-BE49-F238E27FC236}">
                <a16:creationId xmlns:a16="http://schemas.microsoft.com/office/drawing/2014/main" id="{53914BE5-3E82-4395-BE12-38BE44BC7731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slide7_shape1">
            <a:extLst>
              <a:ext uri="{FF2B5EF4-FFF2-40B4-BE49-F238E27FC236}">
                <a16:creationId xmlns:a16="http://schemas.microsoft.com/office/drawing/2014/main" id="{97E0AAF2-B759-461D-BCC0-6283BB6C39A0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김선호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79DBA-8D0B-4F84-AC9A-E56408175BB6}"/>
              </a:ext>
            </a:extLst>
          </p:cNvPr>
          <p:cNvSpPr txBox="1"/>
          <p:nvPr/>
        </p:nvSpPr>
        <p:spPr>
          <a:xfrm>
            <a:off x="323528" y="1124744"/>
            <a:ext cx="607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알바생</a:t>
            </a:r>
            <a:r>
              <a:rPr lang="ko-KR" altLang="en-US" dirty="0">
                <a:solidFill>
                  <a:schemeClr val="bg1"/>
                </a:solidFill>
              </a:rPr>
              <a:t> 일한시간에 대한 돈 지급 관련 코드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 case when ~ then else end, 3 INNER JOIN 1 OUTTER JOIN)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E3859F-CD3B-4E85-B1BD-83D29BF2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8496944" cy="14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95405592-4CFB-4888-87A5-F1E6355B429A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3E45A5DC-FF1B-4DE1-BC1D-A27239BB5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B367AC73-8246-4E16-AD04-E5772749C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-1020" descr="fImage4858714858467.png">
            <a:extLst>
              <a:ext uri="{FF2B5EF4-FFF2-40B4-BE49-F238E27FC236}">
                <a16:creationId xmlns:a16="http://schemas.microsoft.com/office/drawing/2014/main" id="{7B1BCE25-0AEC-43B8-BEA5-2BCF1FAF414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235896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-1018">
            <a:extLst>
              <a:ext uri="{FF2B5EF4-FFF2-40B4-BE49-F238E27FC236}">
                <a16:creationId xmlns:a16="http://schemas.microsoft.com/office/drawing/2014/main" id="{AB418CCD-0E9F-44F5-A968-FDDD4FC87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87914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사용자 메뉴 주문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주문리스트에 있는 금액까지 합산해 잔액과 비교하는 코드.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매일마다 주문리스트 </a:t>
            </a:r>
            <a:r>
              <a:rPr lang="ko-KR" altLang="en-US" sz="1600" dirty="0" err="1">
                <a:solidFill>
                  <a:srgbClr val="FFFFFF"/>
                </a:solidFill>
              </a:rPr>
              <a:t>num</a:t>
            </a:r>
            <a:r>
              <a:rPr lang="ko-KR" altLang="en-US" sz="1600" dirty="0">
                <a:solidFill>
                  <a:srgbClr val="FFFFFF"/>
                </a:solidFill>
              </a:rPr>
              <a:t> 값 초기화.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E8AF4FE0-1F85-427B-8AE2-AEFD304AEA77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8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95405592-4CFB-4888-87A5-F1E6355B429A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3E45A5DC-FF1B-4DE1-BC1D-A27239BB5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B367AC73-8246-4E16-AD04-E5772749C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-1019" descr="fImage6547914866334.png">
            <a:extLst>
              <a:ext uri="{FF2B5EF4-FFF2-40B4-BE49-F238E27FC236}">
                <a16:creationId xmlns:a16="http://schemas.microsoft.com/office/drawing/2014/main" id="{2E34FB73-C5EC-4983-9596-32B35FA799E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265711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-1017">
            <a:extLst>
              <a:ext uri="{FF2B5EF4-FFF2-40B4-BE49-F238E27FC236}">
                <a16:creationId xmlns:a16="http://schemas.microsoft.com/office/drawing/2014/main" id="{69DB601A-1CD0-4DB1-996C-62AA7E341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160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사장님 주문 승인 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주문현황 </a:t>
            </a:r>
            <a:r>
              <a:rPr lang="ko-KR" altLang="en-US" sz="1600" dirty="0" err="1">
                <a:solidFill>
                  <a:srgbClr val="FFFFFF"/>
                </a:solidFill>
              </a:rPr>
              <a:t>주문중</a:t>
            </a:r>
            <a:r>
              <a:rPr lang="ko-KR" altLang="en-US" sz="1600" dirty="0">
                <a:solidFill>
                  <a:srgbClr val="FFFFFF"/>
                </a:solidFill>
              </a:rPr>
              <a:t> -&gt; 주문완료, 재고유무 1 -&gt; 0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</a:t>
            </a:r>
            <a:r>
              <a:rPr lang="ko-KR" altLang="en-US" sz="1600" dirty="0" err="1">
                <a:solidFill>
                  <a:srgbClr val="FFFFFF"/>
                </a:solidFill>
              </a:rPr>
              <a:t>sellBuyLog에</a:t>
            </a:r>
            <a:r>
              <a:rPr lang="ko-KR" altLang="en-US" sz="1600" dirty="0">
                <a:solidFill>
                  <a:srgbClr val="FFFFFF"/>
                </a:solidFill>
              </a:rPr>
              <a:t> 판매된 시간과 금액 주문자를 추가.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E8AF4FE0-1F85-427B-8AE2-AEFD304AEA77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6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C332509-6977-45BE-96DA-4C8BC819AFE2}"/>
              </a:ext>
            </a:extLst>
          </p:cNvPr>
          <p:cNvSpPr/>
          <p:nvPr/>
        </p:nvSpPr>
        <p:spPr>
          <a:xfrm>
            <a:off x="-36512" y="0"/>
            <a:ext cx="9180512" cy="6858000"/>
          </a:xfrm>
          <a:custGeom>
            <a:avLst/>
            <a:gdLst>
              <a:gd name="connsiteX0" fmla="*/ 6768752 w 9180512"/>
              <a:gd name="connsiteY0" fmla="*/ 2492896 h 6858000"/>
              <a:gd name="connsiteX1" fmla="*/ 6768752 w 9180512"/>
              <a:gd name="connsiteY1" fmla="*/ 3913426 h 6858000"/>
              <a:gd name="connsiteX2" fmla="*/ 8928992 w 9180512"/>
              <a:gd name="connsiteY2" fmla="*/ 3913426 h 6858000"/>
              <a:gd name="connsiteX3" fmla="*/ 8928992 w 9180512"/>
              <a:gd name="connsiteY3" fmla="*/ 2492896 h 6858000"/>
              <a:gd name="connsiteX4" fmla="*/ 0 w 9180512"/>
              <a:gd name="connsiteY4" fmla="*/ 0 h 6858000"/>
              <a:gd name="connsiteX5" fmla="*/ 9180512 w 9180512"/>
              <a:gd name="connsiteY5" fmla="*/ 0 h 6858000"/>
              <a:gd name="connsiteX6" fmla="*/ 9180512 w 9180512"/>
              <a:gd name="connsiteY6" fmla="*/ 6858000 h 6858000"/>
              <a:gd name="connsiteX7" fmla="*/ 0 w 918051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0512" h="6858000">
                <a:moveTo>
                  <a:pt x="6768752" y="2492896"/>
                </a:moveTo>
                <a:lnTo>
                  <a:pt x="6768752" y="3913426"/>
                </a:lnTo>
                <a:lnTo>
                  <a:pt x="8928992" y="3913426"/>
                </a:lnTo>
                <a:lnTo>
                  <a:pt x="8928992" y="2492896"/>
                </a:lnTo>
                <a:close/>
                <a:moveTo>
                  <a:pt x="0" y="0"/>
                </a:moveTo>
                <a:lnTo>
                  <a:pt x="9180512" y="0"/>
                </a:lnTo>
                <a:lnTo>
                  <a:pt x="918051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219" name="제목 3">
            <a:extLst>
              <a:ext uri="{FF2B5EF4-FFF2-40B4-BE49-F238E27FC236}">
                <a16:creationId xmlns:a16="http://schemas.microsoft.com/office/drawing/2014/main" id="{AF1737D5-CA73-4353-8F5B-427146AD5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/>
              <a:t>구현목표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66DA14B-5BAB-43EC-BCD6-3E6A26B98456}"/>
              </a:ext>
            </a:extLst>
          </p:cNvPr>
          <p:cNvSpPr/>
          <p:nvPr/>
        </p:nvSpPr>
        <p:spPr>
          <a:xfrm>
            <a:off x="1115616" y="1268760"/>
            <a:ext cx="1080120" cy="10801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A1D2C72-0A7F-4D29-BD78-A86F2B041AF1}"/>
              </a:ext>
            </a:extLst>
          </p:cNvPr>
          <p:cNvSpPr/>
          <p:nvPr/>
        </p:nvSpPr>
        <p:spPr>
          <a:xfrm>
            <a:off x="1115616" y="2599482"/>
            <a:ext cx="1080120" cy="10801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6334E1-B827-4934-BDB0-98A260281CA8}"/>
              </a:ext>
            </a:extLst>
          </p:cNvPr>
          <p:cNvSpPr/>
          <p:nvPr/>
        </p:nvSpPr>
        <p:spPr>
          <a:xfrm>
            <a:off x="1115616" y="3922646"/>
            <a:ext cx="1080120" cy="10801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DFB1B55C-9B3A-4CFB-91F7-D14BC388F8DB}"/>
              </a:ext>
            </a:extLst>
          </p:cNvPr>
          <p:cNvCxnSpPr>
            <a:stCxn id="2" idx="6"/>
          </p:cNvCxnSpPr>
          <p:nvPr/>
        </p:nvCxnSpPr>
        <p:spPr>
          <a:xfrm>
            <a:off x="2195736" y="1808820"/>
            <a:ext cx="4536504" cy="1394341"/>
          </a:xfrm>
          <a:prstGeom prst="curvedConnector3">
            <a:avLst>
              <a:gd name="adj1" fmla="val 5021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38682BF0-A4F7-4F73-802B-DE096C37A35D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195736" y="3203161"/>
            <a:ext cx="4536504" cy="1259545"/>
          </a:xfrm>
          <a:prstGeom prst="curvedConnector3">
            <a:avLst>
              <a:gd name="adj1" fmla="val 4648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D0E679-C51F-42A3-AC66-F4F346973158}"/>
              </a:ext>
            </a:extLst>
          </p:cNvPr>
          <p:cNvCxnSpPr>
            <a:stCxn id="12" idx="6"/>
          </p:cNvCxnSpPr>
          <p:nvPr/>
        </p:nvCxnSpPr>
        <p:spPr>
          <a:xfrm>
            <a:off x="2195736" y="3139542"/>
            <a:ext cx="4536504" cy="63619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60D196-9632-4CBB-965F-556CCB322EBB}"/>
              </a:ext>
            </a:extLst>
          </p:cNvPr>
          <p:cNvSpPr/>
          <p:nvPr/>
        </p:nvSpPr>
        <p:spPr>
          <a:xfrm>
            <a:off x="3131840" y="2091232"/>
            <a:ext cx="2880320" cy="216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FE044-3BD2-489F-B885-F8D839191B5B}"/>
              </a:ext>
            </a:extLst>
          </p:cNvPr>
          <p:cNvSpPr txBox="1"/>
          <p:nvPr/>
        </p:nvSpPr>
        <p:spPr>
          <a:xfrm>
            <a:off x="3142464" y="2092059"/>
            <a:ext cx="2869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Buengbueng</a:t>
            </a:r>
            <a:r>
              <a:rPr lang="ko-KR" altLang="en-US" dirty="0">
                <a:solidFill>
                  <a:schemeClr val="bg1"/>
                </a:solidFill>
              </a:rPr>
              <a:t>을 통한 </a:t>
            </a:r>
            <a:r>
              <a:rPr lang="en-US" altLang="ko-KR" dirty="0">
                <a:solidFill>
                  <a:schemeClr val="bg1"/>
                </a:solidFill>
              </a:rPr>
              <a:t>3-Easy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쉬운 접근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쉬운 사용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쉬운 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D269F-B85E-4F24-82B4-517FB8B5100A}"/>
              </a:ext>
            </a:extLst>
          </p:cNvPr>
          <p:cNvSpPr txBox="1"/>
          <p:nvPr/>
        </p:nvSpPr>
        <p:spPr>
          <a:xfrm>
            <a:off x="7452320" y="298766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방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5E2F518E-FBA6-435B-9A2C-1F0C4D873F9D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A38D2BEF-E9D8-412B-BAC0-752C9763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329D9EDE-0A35-4040-8DB9-0D593BE7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-1020" descr="fImage4858714858467.png">
            <a:extLst>
              <a:ext uri="{FF2B5EF4-FFF2-40B4-BE49-F238E27FC236}">
                <a16:creationId xmlns:a16="http://schemas.microsoft.com/office/drawing/2014/main" id="{90DB135F-8EA2-4A0E-B75B-153205FF420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3307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-1018">
            <a:extLst>
              <a:ext uri="{FF2B5EF4-FFF2-40B4-BE49-F238E27FC236}">
                <a16:creationId xmlns:a16="http://schemas.microsoft.com/office/drawing/2014/main" id="{E6AAC022-9FDE-439E-AFD0-DB0F06514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57371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사용자 메뉴 주문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주문리스트에 있는 금액까지 합산해 잔액과 비교하는 코드.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매일마다 주문리스트 </a:t>
            </a:r>
            <a:r>
              <a:rPr lang="ko-KR" altLang="en-US" sz="1600" dirty="0" err="1">
                <a:solidFill>
                  <a:srgbClr val="FFFFFF"/>
                </a:solidFill>
              </a:rPr>
              <a:t>num</a:t>
            </a:r>
            <a:r>
              <a:rPr lang="ko-KR" altLang="en-US" sz="1600" dirty="0">
                <a:solidFill>
                  <a:srgbClr val="FFFFFF"/>
                </a:solidFill>
              </a:rPr>
              <a:t> 값 초기화.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EE6DF1BB-CEDD-41D9-B3DD-563334DD1739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27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5E2F518E-FBA6-435B-9A2C-1F0C4D873F9D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A38D2BEF-E9D8-412B-BAC0-752C9763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329D9EDE-0A35-4040-8DB9-0D593BE7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-1019" descr="fImage6547914866334.png">
            <a:extLst>
              <a:ext uri="{FF2B5EF4-FFF2-40B4-BE49-F238E27FC236}">
                <a16:creationId xmlns:a16="http://schemas.microsoft.com/office/drawing/2014/main" id="{AFCB4CB6-EFF7-4D5B-A92D-A1F486EDE9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541837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-1017">
            <a:extLst>
              <a:ext uri="{FF2B5EF4-FFF2-40B4-BE49-F238E27FC236}">
                <a16:creationId xmlns:a16="http://schemas.microsoft.com/office/drawing/2014/main" id="{19B7E349-7EE5-4D82-A04A-62B7F926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160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사장님 주문 승인 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주문현황 </a:t>
            </a:r>
            <a:r>
              <a:rPr lang="ko-KR" altLang="en-US" sz="1600" dirty="0" err="1">
                <a:solidFill>
                  <a:srgbClr val="FFFFFF"/>
                </a:solidFill>
              </a:rPr>
              <a:t>주문중</a:t>
            </a:r>
            <a:r>
              <a:rPr lang="ko-KR" altLang="en-US" sz="1600" dirty="0">
                <a:solidFill>
                  <a:srgbClr val="FFFFFF"/>
                </a:solidFill>
              </a:rPr>
              <a:t> -&gt; 주문완료, 재고유무 1 -&gt; 0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</a:t>
            </a:r>
            <a:r>
              <a:rPr lang="ko-KR" altLang="en-US" sz="1600" dirty="0" err="1">
                <a:solidFill>
                  <a:srgbClr val="FFFFFF"/>
                </a:solidFill>
              </a:rPr>
              <a:t>sellBuyLog에</a:t>
            </a:r>
            <a:r>
              <a:rPr lang="ko-KR" altLang="en-US" sz="1600" dirty="0">
                <a:solidFill>
                  <a:srgbClr val="FFFFFF"/>
                </a:solidFill>
              </a:rPr>
              <a:t> 판매된 시간과 금액 주문자를 추가.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EE6DF1BB-CEDD-41D9-B3DD-563334DD1739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82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3D4108DD-C0B1-4E05-A81E-FB9BBF426C4E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40173E2D-CAC9-41A7-B89D-5C4DB6575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C76D850B-AD7E-4F63-A17B-AFAD3C825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-1020" descr="fImage4858714858467.png">
            <a:extLst>
              <a:ext uri="{FF2B5EF4-FFF2-40B4-BE49-F238E27FC236}">
                <a16:creationId xmlns:a16="http://schemas.microsoft.com/office/drawing/2014/main" id="{E05683D7-7A85-4CA3-BEC0-4385C70A4E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8" y="1844824"/>
            <a:ext cx="43307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-1018">
            <a:extLst>
              <a:ext uri="{FF2B5EF4-FFF2-40B4-BE49-F238E27FC236}">
                <a16:creationId xmlns:a16="http://schemas.microsoft.com/office/drawing/2014/main" id="{9FD16944-87D1-4FA0-BCDD-634BC9E0E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57371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사용자 메뉴 주문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주문리스트에 있는 금액까지 합산해 잔액과 비교하는 코드.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매일마다 주문리스트 </a:t>
            </a:r>
            <a:r>
              <a:rPr lang="ko-KR" altLang="en-US" sz="1600" dirty="0" err="1">
                <a:solidFill>
                  <a:srgbClr val="FFFFFF"/>
                </a:solidFill>
              </a:rPr>
              <a:t>num</a:t>
            </a:r>
            <a:r>
              <a:rPr lang="ko-KR" altLang="en-US" sz="1600" dirty="0">
                <a:solidFill>
                  <a:srgbClr val="FFFFFF"/>
                </a:solidFill>
              </a:rPr>
              <a:t> 값 초기화.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BD1B2A33-4E1A-4199-8642-E0DEED5598B2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48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5">
            <a:extLst>
              <a:ext uri="{FF2B5EF4-FFF2-40B4-BE49-F238E27FC236}">
                <a16:creationId xmlns:a16="http://schemas.microsoft.com/office/drawing/2014/main" id="{3D4108DD-C0B1-4E05-A81E-FB9BBF426C4E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40173E2D-CAC9-41A7-B89D-5C4DB6575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sp>
        <p:nvSpPr>
          <p:cNvPr id="3" name="Rectangle -1021" descr="fImage15140148041.png">
            <a:extLst>
              <a:ext uri="{FF2B5EF4-FFF2-40B4-BE49-F238E27FC236}">
                <a16:creationId xmlns:a16="http://schemas.microsoft.com/office/drawing/2014/main" id="{C76D850B-AD7E-4F63-A17B-AFAD3C825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-1019" descr="fImage6547914866334.png">
            <a:extLst>
              <a:ext uri="{FF2B5EF4-FFF2-40B4-BE49-F238E27FC236}">
                <a16:creationId xmlns:a16="http://schemas.microsoft.com/office/drawing/2014/main" id="{F544BA1D-BD7A-4105-86BA-CCBE5F4C601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4" y="1844824"/>
            <a:ext cx="4541837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-1017">
            <a:extLst>
              <a:ext uri="{FF2B5EF4-FFF2-40B4-BE49-F238E27FC236}">
                <a16:creationId xmlns:a16="http://schemas.microsoft.com/office/drawing/2014/main" id="{65EC4B71-0376-4365-AF9D-849CE9E0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160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사장님 주문 승인 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주문현황 </a:t>
            </a:r>
            <a:r>
              <a:rPr lang="ko-KR" altLang="en-US" sz="1600" dirty="0" err="1">
                <a:solidFill>
                  <a:srgbClr val="FFFFFF"/>
                </a:solidFill>
              </a:rPr>
              <a:t>주문중</a:t>
            </a:r>
            <a:r>
              <a:rPr lang="ko-KR" altLang="en-US" sz="1600" dirty="0">
                <a:solidFill>
                  <a:srgbClr val="FFFFFF"/>
                </a:solidFill>
              </a:rPr>
              <a:t> -&gt; 주문완료, 재고유무 1 -&gt; 0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</a:t>
            </a:r>
            <a:r>
              <a:rPr lang="ko-KR" altLang="en-US" sz="1600" dirty="0" err="1">
                <a:solidFill>
                  <a:srgbClr val="FFFFFF"/>
                </a:solidFill>
              </a:rPr>
              <a:t>sellBuyLog에</a:t>
            </a:r>
            <a:r>
              <a:rPr lang="ko-KR" altLang="en-US" sz="1600" dirty="0">
                <a:solidFill>
                  <a:srgbClr val="FFFFFF"/>
                </a:solidFill>
              </a:rPr>
              <a:t> 판매된 시간과 금액 주문자를 추가.</a:t>
            </a:r>
          </a:p>
        </p:txBody>
      </p:sp>
      <p:sp>
        <p:nvSpPr>
          <p:cNvPr id="9" name="slide7_shape1">
            <a:extLst>
              <a:ext uri="{FF2B5EF4-FFF2-40B4-BE49-F238E27FC236}">
                <a16:creationId xmlns:a16="http://schemas.microsoft.com/office/drawing/2014/main" id="{BD1B2A33-4E1A-4199-8642-E0DEED5598B2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06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15">
            <a:extLst>
              <a:ext uri="{FF2B5EF4-FFF2-40B4-BE49-F238E27FC236}">
                <a16:creationId xmlns:a16="http://schemas.microsoft.com/office/drawing/2014/main" id="{5C4838DB-1C7E-4DC9-A9CD-9B180CD919F7}"/>
              </a:ext>
            </a:extLst>
          </p:cNvPr>
          <p:cNvSpPr/>
          <p:nvPr/>
        </p:nvSpPr>
        <p:spPr>
          <a:xfrm>
            <a:off x="0" y="0"/>
            <a:ext cx="9144000" cy="6885384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" name="Freeform -1022">
            <a:extLst>
              <a:ext uri="{FF2B5EF4-FFF2-40B4-BE49-F238E27FC236}">
                <a16:creationId xmlns:a16="http://schemas.microsoft.com/office/drawing/2014/main" id="{4067A950-D638-4155-BA79-65ACBC12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0"/>
            <a:ext cx="9144000" cy="6858000"/>
          </a:xfrm>
          <a:custGeom>
            <a:avLst/>
            <a:gdLst>
              <a:gd name="T0" fmla="*/ 0 w 9144000"/>
              <a:gd name="T1" fmla="*/ 894965 h 6764700"/>
              <a:gd name="T2" fmla="*/ 9144000 w 9144000"/>
              <a:gd name="T3" fmla="*/ 894965 h 6764700"/>
              <a:gd name="T4" fmla="*/ 9144000 w 9144000"/>
              <a:gd name="T5" fmla="*/ 6764700 h 6764700"/>
              <a:gd name="T6" fmla="*/ 0 w 9144000"/>
              <a:gd name="T7" fmla="*/ 6764700 h 676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  <p:pic>
        <p:nvPicPr>
          <p:cNvPr id="3" name="Picture -1021" descr="fImage15140148041.png">
            <a:extLst>
              <a:ext uri="{FF2B5EF4-FFF2-40B4-BE49-F238E27FC236}">
                <a16:creationId xmlns:a16="http://schemas.microsoft.com/office/drawing/2014/main" id="{7A93A951-1E2D-4EFA-B791-DC0CF757824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52400"/>
            <a:ext cx="3889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-1020" descr="fImage4858714858467.png">
            <a:extLst>
              <a:ext uri="{FF2B5EF4-FFF2-40B4-BE49-F238E27FC236}">
                <a16:creationId xmlns:a16="http://schemas.microsoft.com/office/drawing/2014/main" id="{08ADE142-6C57-4C00-A74D-D549070B5BD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8" y="1844824"/>
            <a:ext cx="4186684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-1019" descr="fImage6547914866334.png">
            <a:extLst>
              <a:ext uri="{FF2B5EF4-FFF2-40B4-BE49-F238E27FC236}">
                <a16:creationId xmlns:a16="http://schemas.microsoft.com/office/drawing/2014/main" id="{7099F980-62E3-42C2-BB12-CC3693AC9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23" y="1833518"/>
            <a:ext cx="41848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-1018">
            <a:extLst>
              <a:ext uri="{FF2B5EF4-FFF2-40B4-BE49-F238E27FC236}">
                <a16:creationId xmlns:a16="http://schemas.microsoft.com/office/drawing/2014/main" id="{895C89DF-DE71-4EF4-9730-C68C4E7E6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557371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▼ 사용자 메뉴 주문 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주문리스트에 있는 금액까지 합산해 잔액과 비교하는 코드.</a:t>
            </a:r>
          </a:p>
          <a:p>
            <a:pPr eaLnBrk="1"/>
            <a:r>
              <a:rPr lang="ko-KR" altLang="en-US" sz="1600" dirty="0">
                <a:solidFill>
                  <a:srgbClr val="FFFFFF"/>
                </a:solidFill>
              </a:rPr>
              <a:t>: 매일마다 주문리스트 </a:t>
            </a:r>
            <a:r>
              <a:rPr lang="ko-KR" altLang="en-US" sz="1600" dirty="0" err="1">
                <a:solidFill>
                  <a:srgbClr val="FFFFFF"/>
                </a:solidFill>
              </a:rPr>
              <a:t>num</a:t>
            </a:r>
            <a:r>
              <a:rPr lang="ko-KR" altLang="en-US" sz="1600" dirty="0">
                <a:solidFill>
                  <a:srgbClr val="FFFFFF"/>
                </a:solidFill>
              </a:rPr>
              <a:t> 값 초기화.</a:t>
            </a:r>
          </a:p>
        </p:txBody>
      </p:sp>
      <p:sp>
        <p:nvSpPr>
          <p:cNvPr id="8" name="slide7_shape1">
            <a:extLst>
              <a:ext uri="{FF2B5EF4-FFF2-40B4-BE49-F238E27FC236}">
                <a16:creationId xmlns:a16="http://schemas.microsoft.com/office/drawing/2014/main" id="{47394BAD-1269-473F-B9EB-26F481AB303B}"/>
              </a:ext>
            </a:extLst>
          </p:cNvPr>
          <p:cNvSpPr/>
          <p:nvPr/>
        </p:nvSpPr>
        <p:spPr>
          <a:xfrm>
            <a:off x="323528" y="188640"/>
            <a:ext cx="3744416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시스템주요코드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</a:rPr>
              <a:t>임지영</a:t>
            </a:r>
            <a:br>
              <a:rPr lang="ko-KR" altLang="en-US" sz="112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ko-KR" altLang="en-US"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111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A5DA5319-DA81-4B4B-A68B-44B24AF3C819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6804" name="slide16_group1">
            <a:extLst>
              <a:ext uri="{FF2B5EF4-FFF2-40B4-BE49-F238E27FC236}">
                <a16:creationId xmlns:a16="http://schemas.microsoft.com/office/drawing/2014/main" id="{7EAEC3D2-321A-4C9F-9347-919FD43EC95C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</a:rPr>
              <a:t>메인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E022B8-DF30-47EC-B22B-344EE883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90" y="1268413"/>
            <a:ext cx="3217298" cy="31686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8633D6-5690-4605-B068-ACABC864D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268413"/>
            <a:ext cx="2448271" cy="44315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E5F373-3220-4D67-BD70-5BA712AD9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063" y="1268413"/>
            <a:ext cx="991337" cy="53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5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로그인 화면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아이디 찾기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비밀번호 찾기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78854" name="그림 5">
            <a:extLst>
              <a:ext uri="{FF2B5EF4-FFF2-40B4-BE49-F238E27FC236}">
                <a16:creationId xmlns:a16="http://schemas.microsoft.com/office/drawing/2014/main" id="{812CC378-678D-42FB-9926-9FD3D91FB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t="16680" r="24254" b="13331"/>
          <a:stretch/>
        </p:blipFill>
        <p:spPr bwMode="auto">
          <a:xfrm>
            <a:off x="434257" y="1268760"/>
            <a:ext cx="558233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7AFF96-7FF0-4079-A5FE-9F1A6DA44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46" y="1279340"/>
            <a:ext cx="2404395" cy="3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회사소개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06C7-1297-4681-AE47-63D1663C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60" y="1268760"/>
            <a:ext cx="3390679" cy="4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아르바이트생 일정 관리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CBB34-4CB9-45D5-8818-6C2AC89C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64" y="1268760"/>
            <a:ext cx="593026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8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원격지원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8A485-5CFC-49A1-B276-BA48B3F56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285077"/>
            <a:ext cx="1734121" cy="44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F896-1EA6-4604-B5FE-B816EA95242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219" name="제목 3">
            <a:extLst>
              <a:ext uri="{FF2B5EF4-FFF2-40B4-BE49-F238E27FC236}">
                <a16:creationId xmlns:a16="http://schemas.microsoft.com/office/drawing/2014/main" id="{AF1737D5-CA73-4353-8F5B-427146AD5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설계주안점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DF3AC6-B4B1-4D0D-AE49-3ABC8878C590}"/>
              </a:ext>
            </a:extLst>
          </p:cNvPr>
          <p:cNvGrpSpPr/>
          <p:nvPr/>
        </p:nvGrpSpPr>
        <p:grpSpPr>
          <a:xfrm>
            <a:off x="457200" y="1340768"/>
            <a:ext cx="3250704" cy="3456384"/>
            <a:chOff x="-3204864" y="1844824"/>
            <a:chExt cx="2232248" cy="28803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FD517A-1E65-4D4C-B495-258C73B5E029}"/>
                </a:ext>
              </a:extLst>
            </p:cNvPr>
            <p:cNvSpPr/>
            <p:nvPr/>
          </p:nvSpPr>
          <p:spPr>
            <a:xfrm>
              <a:off x="-3204864" y="1844824"/>
              <a:ext cx="2232248" cy="2880320"/>
            </a:xfrm>
            <a:prstGeom prst="rect">
              <a:avLst/>
            </a:prstGeom>
            <a:noFill/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99FBBE1-545F-4737-9689-95D4C9D00620}"/>
                </a:ext>
              </a:extLst>
            </p:cNvPr>
            <p:cNvSpPr/>
            <p:nvPr/>
          </p:nvSpPr>
          <p:spPr>
            <a:xfrm>
              <a:off x="-3060848" y="1916832"/>
              <a:ext cx="1944216" cy="360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해당 가맹점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6D73CB-7F42-4017-9F54-17BAA0924D86}"/>
              </a:ext>
            </a:extLst>
          </p:cNvPr>
          <p:cNvGrpSpPr/>
          <p:nvPr/>
        </p:nvGrpSpPr>
        <p:grpSpPr>
          <a:xfrm>
            <a:off x="5464758" y="1285857"/>
            <a:ext cx="3250704" cy="3456384"/>
            <a:chOff x="129157" y="1672065"/>
            <a:chExt cx="2232248" cy="2880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A96440-0D15-4236-AAFF-517ACB44DFC5}"/>
                </a:ext>
              </a:extLst>
            </p:cNvPr>
            <p:cNvSpPr/>
            <p:nvPr/>
          </p:nvSpPr>
          <p:spPr>
            <a:xfrm>
              <a:off x="129157" y="1672065"/>
              <a:ext cx="2232248" cy="2880320"/>
            </a:xfrm>
            <a:prstGeom prst="rect">
              <a:avLst/>
            </a:prstGeom>
            <a:noFill/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06C995-1D89-480F-BACD-8D8C6EDC71DE}"/>
                </a:ext>
              </a:extLst>
            </p:cNvPr>
            <p:cNvSpPr/>
            <p:nvPr/>
          </p:nvSpPr>
          <p:spPr>
            <a:xfrm>
              <a:off x="273173" y="1751687"/>
              <a:ext cx="1944216" cy="360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모든 가맹점 </a:t>
              </a:r>
              <a:r>
                <a:rPr lang="en-US" altLang="ko-KR" dirty="0"/>
                <a:t>&amp; </a:t>
              </a:r>
              <a:r>
                <a:rPr lang="ko-KR" altLang="en-US" dirty="0"/>
                <a:t>웹</a:t>
              </a:r>
            </a:p>
          </p:txBody>
        </p:sp>
      </p:grpSp>
      <p:grpSp>
        <p:nvGrpSpPr>
          <p:cNvPr id="9224" name="그룹 9223">
            <a:extLst>
              <a:ext uri="{FF2B5EF4-FFF2-40B4-BE49-F238E27FC236}">
                <a16:creationId xmlns:a16="http://schemas.microsoft.com/office/drawing/2014/main" id="{5EE86C05-1BD5-49CF-A5AE-908C7F17E258}"/>
              </a:ext>
            </a:extLst>
          </p:cNvPr>
          <p:cNvGrpSpPr/>
          <p:nvPr/>
        </p:nvGrpSpPr>
        <p:grpSpPr>
          <a:xfrm>
            <a:off x="5610254" y="2017037"/>
            <a:ext cx="2958170" cy="2618664"/>
            <a:chOff x="5610254" y="2017037"/>
            <a:chExt cx="2958170" cy="2618664"/>
          </a:xfrm>
        </p:grpSpPr>
        <p:sp>
          <p:nvSpPr>
            <p:cNvPr id="9218" name="타원 9217">
              <a:extLst>
                <a:ext uri="{FF2B5EF4-FFF2-40B4-BE49-F238E27FC236}">
                  <a16:creationId xmlns:a16="http://schemas.microsoft.com/office/drawing/2014/main" id="{1C21180C-F1ED-4958-8136-1D6E8B44CF4E}"/>
                </a:ext>
              </a:extLst>
            </p:cNvPr>
            <p:cNvSpPr/>
            <p:nvPr/>
          </p:nvSpPr>
          <p:spPr>
            <a:xfrm>
              <a:off x="5790254" y="2216726"/>
              <a:ext cx="2598170" cy="2220386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3" name="TextBox 9222">
              <a:extLst>
                <a:ext uri="{FF2B5EF4-FFF2-40B4-BE49-F238E27FC236}">
                  <a16:creationId xmlns:a16="http://schemas.microsoft.com/office/drawing/2014/main" id="{32EDDB21-4D2F-4807-BC50-BE23BD63AB52}"/>
                </a:ext>
              </a:extLst>
            </p:cNvPr>
            <p:cNvSpPr txBox="1"/>
            <p:nvPr/>
          </p:nvSpPr>
          <p:spPr>
            <a:xfrm>
              <a:off x="6470100" y="2852936"/>
              <a:ext cx="13641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All Devices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Everywhere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Use-Easy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B26475B-20F6-4982-BCFA-FB3B0E8C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24" y="3860621"/>
              <a:ext cx="360000" cy="44765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F74A823-C8B2-4CA1-B093-3B89C0572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54" y="3129485"/>
              <a:ext cx="360000" cy="2883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FFAB36-4FD6-486D-B47F-534114A0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163" y="2394923"/>
              <a:ext cx="360000" cy="37883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E3D8D78-8AA0-4C37-B798-EB89755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24" y="2435493"/>
              <a:ext cx="360000" cy="29769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45EBDE-AE2C-4548-BC7E-32D1DB3B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339" y="4219034"/>
              <a:ext cx="360000" cy="41666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7FD397C-BFE3-4C91-BBED-B748C79D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163" y="3903394"/>
              <a:ext cx="360000" cy="36210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5E2211C-B120-4AE5-AB9D-ECFD3279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424" y="3043828"/>
              <a:ext cx="360000" cy="447652"/>
            </a:xfrm>
            <a:prstGeom prst="rect">
              <a:avLst/>
            </a:prstGeom>
          </p:spPr>
        </p:pic>
        <p:pic>
          <p:nvPicPr>
            <p:cNvPr id="9217" name="그림 9216">
              <a:extLst>
                <a:ext uri="{FF2B5EF4-FFF2-40B4-BE49-F238E27FC236}">
                  <a16:creationId xmlns:a16="http://schemas.microsoft.com/office/drawing/2014/main" id="{34C74F8E-81FE-4E5D-97F5-65CE4206C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17037"/>
              <a:ext cx="360000" cy="331843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FF1169-2983-49FA-BA15-3A92B6E7BEA2}"/>
              </a:ext>
            </a:extLst>
          </p:cNvPr>
          <p:cNvGrpSpPr/>
          <p:nvPr/>
        </p:nvGrpSpPr>
        <p:grpSpPr>
          <a:xfrm>
            <a:off x="605718" y="1988840"/>
            <a:ext cx="2965254" cy="2618664"/>
            <a:chOff x="5610254" y="2017037"/>
            <a:chExt cx="2965254" cy="261866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BB72B6E-A57F-4CDA-9D33-DD6E2DC563CA}"/>
                </a:ext>
              </a:extLst>
            </p:cNvPr>
            <p:cNvSpPr/>
            <p:nvPr/>
          </p:nvSpPr>
          <p:spPr>
            <a:xfrm>
              <a:off x="5790254" y="2216726"/>
              <a:ext cx="2598170" cy="2220386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C5AC8C-D365-4142-82B5-C921F49EFFDD}"/>
                </a:ext>
              </a:extLst>
            </p:cNvPr>
            <p:cNvSpPr txBox="1"/>
            <p:nvPr/>
          </p:nvSpPr>
          <p:spPr>
            <a:xfrm>
              <a:off x="6365521" y="3025149"/>
              <a:ext cx="1581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Only Device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Wherever Diff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BE9FF41-DEA3-45AD-862E-78C7C5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54" y="3129485"/>
              <a:ext cx="360000" cy="28837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04A5E80-CD3E-47F7-9BBF-712C57343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508" y="3178072"/>
              <a:ext cx="360000" cy="29769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9BCEBB4-5CC3-41B8-8EBE-ED6BADE1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339" y="4219034"/>
              <a:ext cx="360000" cy="41666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3191C5C-1D7F-4EAC-BE42-F26AE177A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17037"/>
              <a:ext cx="360000" cy="331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708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5">
            <a:extLst>
              <a:ext uri="{FF2B5EF4-FFF2-40B4-BE49-F238E27FC236}">
                <a16:creationId xmlns:a16="http://schemas.microsoft.com/office/drawing/2014/main" id="{DC42F85D-7602-4B34-9796-6F03EFCAD888}"/>
              </a:ext>
            </a:extLst>
          </p:cNvPr>
          <p:cNvSpPr/>
          <p:nvPr/>
        </p:nvSpPr>
        <p:spPr>
          <a:xfrm>
            <a:off x="0" y="26988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E67B5319-8074-49EF-989D-B14587AFC24B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2948" name="slide16_group1">
            <a:extLst>
              <a:ext uri="{FF2B5EF4-FFF2-40B4-BE49-F238E27FC236}">
                <a16:creationId xmlns:a16="http://schemas.microsoft.com/office/drawing/2014/main" id="{5F317C0F-ED05-460D-85C9-779399E84308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9456577A-48A7-40CD-8F21-D88B48EABFE4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742C2A7B-4B24-4195-AC2C-996EB268859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7B8BD9E0-B935-4CE4-93AF-FF02A7068FF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D2B23E29-3067-4026-AD59-1F2844B5D30F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29B14BB5-34FA-430C-AF9B-60A360F5B938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E14B7CC1-A80F-4770-AC13-85C015664696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AB96DFEB-CD71-417B-8FB4-FB81CE79FC54}"/>
              </a:ext>
            </a:extLst>
          </p:cNvPr>
          <p:cNvSpPr/>
          <p:nvPr/>
        </p:nvSpPr>
        <p:spPr>
          <a:xfrm>
            <a:off x="323528" y="195922"/>
            <a:ext cx="424847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>
                <a:solidFill>
                  <a:schemeClr val="bg1"/>
                </a:solidFill>
              </a:rPr>
              <a:t>스토리보드 </a:t>
            </a:r>
            <a:r>
              <a:rPr lang="en-US" altLang="ko-KR" sz="1800" b="1">
                <a:solidFill>
                  <a:schemeClr val="bg1"/>
                </a:solidFill>
              </a:rPr>
              <a:t>– </a:t>
            </a:r>
            <a:r>
              <a:rPr lang="ko-KR" altLang="en-US" sz="1200">
                <a:solidFill>
                  <a:schemeClr val="bg1"/>
                </a:solidFill>
              </a:rPr>
              <a:t>고객센터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95F5D6-EA52-4E91-9ADE-63492B16AFF9}"/>
              </a:ext>
            </a:extLst>
          </p:cNvPr>
          <p:cNvGrpSpPr/>
          <p:nvPr/>
        </p:nvGrpSpPr>
        <p:grpSpPr>
          <a:xfrm>
            <a:off x="251520" y="1268760"/>
            <a:ext cx="8604448" cy="5157192"/>
            <a:chOff x="0" y="908050"/>
            <a:chExt cx="9144000" cy="5949950"/>
          </a:xfrm>
        </p:grpSpPr>
        <p:pic>
          <p:nvPicPr>
            <p:cNvPr id="82951" name="Picture 2" descr="C:\Users\user\Desktop\가맹문의 웹반응.png">
              <a:extLst>
                <a:ext uri="{FF2B5EF4-FFF2-40B4-BE49-F238E27FC236}">
                  <a16:creationId xmlns:a16="http://schemas.microsoft.com/office/drawing/2014/main" id="{DA8AEDE3-652E-49D4-8815-AABF2F2AE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08050"/>
              <a:ext cx="2843213" cy="594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52" name="Picture 3" descr="C:\Users\user\Desktop\자주묻는질문 게시판 웹반응.png">
              <a:extLst>
                <a:ext uri="{FF2B5EF4-FFF2-40B4-BE49-F238E27FC236}">
                  <a16:creationId xmlns:a16="http://schemas.microsoft.com/office/drawing/2014/main" id="{1CC27325-196E-4BB1-9EC8-3C31B3CF2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44900"/>
              <a:ext cx="2879725" cy="321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53" name="Picture 4" descr="C:\Users\user\Desktop\1대1문의 게시판 반응형.png">
              <a:extLst>
                <a:ext uri="{FF2B5EF4-FFF2-40B4-BE49-F238E27FC236}">
                  <a16:creationId xmlns:a16="http://schemas.microsoft.com/office/drawing/2014/main" id="{4A3F8CFA-A8D8-4A71-AEC4-385DC48A3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213" y="908050"/>
              <a:ext cx="3421062" cy="594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54" name="Picture 5" descr="C:\Users\user\Desktop\공지사항 반응형.png">
              <a:extLst>
                <a:ext uri="{FF2B5EF4-FFF2-40B4-BE49-F238E27FC236}">
                  <a16:creationId xmlns:a16="http://schemas.microsoft.com/office/drawing/2014/main" id="{0C771CDE-3947-4673-A6DA-E251BDF23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275" y="908050"/>
              <a:ext cx="2879725" cy="594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1598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5">
            <a:extLst>
              <a:ext uri="{FF2B5EF4-FFF2-40B4-BE49-F238E27FC236}">
                <a16:creationId xmlns:a16="http://schemas.microsoft.com/office/drawing/2014/main" id="{A2EA022C-6E75-4A05-AAD3-28C3811EFBDA}"/>
              </a:ext>
            </a:extLst>
          </p:cNvPr>
          <p:cNvSpPr/>
          <p:nvPr/>
        </p:nvSpPr>
        <p:spPr>
          <a:xfrm>
            <a:off x="0" y="26988"/>
            <a:ext cx="9144000" cy="6858000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E402BF23-ABA3-4053-8509-FC44D5EE7167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3972" name="slide16_group1">
            <a:extLst>
              <a:ext uri="{FF2B5EF4-FFF2-40B4-BE49-F238E27FC236}">
                <a16:creationId xmlns:a16="http://schemas.microsoft.com/office/drawing/2014/main" id="{87FF4636-5B79-482F-9A0D-7338409647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4D61E0D7-571A-4FEE-A203-042C0A59E046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537B654B-DF00-4155-9A59-70C7B7ACDB4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573C7512-99EA-4C3C-8C58-E5B0DD9C34AE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0D6A263B-39BD-4185-A13A-94459D0B4DB9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212E47E0-4A68-4A98-AC03-13F695EC8DCD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9B28151D-10D6-45BA-9B4A-CF3214BFCE9E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236395D2-88FD-47EF-A8D0-E0F0E5B75024}"/>
              </a:ext>
            </a:extLst>
          </p:cNvPr>
          <p:cNvSpPr/>
          <p:nvPr/>
        </p:nvSpPr>
        <p:spPr>
          <a:xfrm>
            <a:off x="0" y="836613"/>
            <a:ext cx="9144000" cy="587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sp>
        <p:nvSpPr>
          <p:cNvPr id="16" name="slide7_shape1">
            <a:extLst>
              <a:ext uri="{FF2B5EF4-FFF2-40B4-BE49-F238E27FC236}">
                <a16:creationId xmlns:a16="http://schemas.microsoft.com/office/drawing/2014/main" id="{927C1D7F-7CFF-49C0-9262-9D82AC94D7D6}"/>
              </a:ext>
            </a:extLst>
          </p:cNvPr>
          <p:cNvSpPr/>
          <p:nvPr/>
        </p:nvSpPr>
        <p:spPr>
          <a:xfrm>
            <a:off x="323528" y="195922"/>
            <a:ext cx="424847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>
                <a:solidFill>
                  <a:schemeClr val="bg1"/>
                </a:solidFill>
              </a:rPr>
              <a:t>스토리보드 </a:t>
            </a:r>
            <a:r>
              <a:rPr lang="en-US" altLang="ko-KR" sz="1800" b="1">
                <a:solidFill>
                  <a:schemeClr val="bg1"/>
                </a:solidFill>
              </a:rPr>
              <a:t>– </a:t>
            </a:r>
            <a:r>
              <a:rPr lang="ko-KR" altLang="en-US" sz="1100">
                <a:solidFill>
                  <a:schemeClr val="bg1"/>
                </a:solidFill>
              </a:rPr>
              <a:t>공지사항 댓글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3975" name="Picture 2" descr="C:\Users\user\Desktop\댓글.png">
            <a:extLst>
              <a:ext uri="{FF2B5EF4-FFF2-40B4-BE49-F238E27FC236}">
                <a16:creationId xmlns:a16="http://schemas.microsoft.com/office/drawing/2014/main" id="{1B9F8094-9877-4EAE-A42C-E24E59853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936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5CDB291-98EC-4AB0-9F0B-0E02C4D9603A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22E6BEFE-31BD-4165-9381-A8E6BEE12EB7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0900" name="slide16_group1">
            <a:extLst>
              <a:ext uri="{FF2B5EF4-FFF2-40B4-BE49-F238E27FC236}">
                <a16:creationId xmlns:a16="http://schemas.microsoft.com/office/drawing/2014/main" id="{AA0968B2-15C5-4287-B0E9-7426464853A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F9AA5EA3-697D-423A-A13E-84BE6EFD95F8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5335D533-18DA-4268-B80B-9F23A2DA7FB3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497DB56E-3DC3-4A52-A33D-D602CF189389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B425EB38-0AA4-4377-BDA7-D1C36B7F30E7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C297A99D-4965-4CE2-91D1-AFCDEFE5004B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F9A3343A-FBDA-4938-9CCD-D92D57961171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70AEB4A2-1CE5-4FEA-9232-1FE25D1B221D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- </a:t>
            </a:r>
            <a:r>
              <a:rPr lang="ko-KR" altLang="en-US" sz="1200" b="1" dirty="0">
                <a:solidFill>
                  <a:schemeClr val="bg1"/>
                </a:solidFill>
              </a:rPr>
              <a:t>메인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0902" name="Picture 3">
            <a:extLst>
              <a:ext uri="{FF2B5EF4-FFF2-40B4-BE49-F238E27FC236}">
                <a16:creationId xmlns:a16="http://schemas.microsoft.com/office/drawing/2014/main" id="{47A57A90-276D-4E07-B4C2-59ECD397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23963"/>
            <a:ext cx="2879725" cy="14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3" name="Picture 4">
            <a:extLst>
              <a:ext uri="{FF2B5EF4-FFF2-40B4-BE49-F238E27FC236}">
                <a16:creationId xmlns:a16="http://schemas.microsoft.com/office/drawing/2014/main" id="{D977E5D7-6A0C-4D4D-AC1E-0F7C39A8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223963"/>
            <a:ext cx="3070225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4" name="Picture 5">
            <a:extLst>
              <a:ext uri="{FF2B5EF4-FFF2-40B4-BE49-F238E27FC236}">
                <a16:creationId xmlns:a16="http://schemas.microsoft.com/office/drawing/2014/main" id="{F6E1FD18-8682-49C1-97DB-38AC7186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223963"/>
            <a:ext cx="1166813" cy="523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163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C98B4023-FC48-4C97-9A46-65442002506A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2948" name="slide16_group1">
            <a:extLst>
              <a:ext uri="{FF2B5EF4-FFF2-40B4-BE49-F238E27FC236}">
                <a16:creationId xmlns:a16="http://schemas.microsoft.com/office/drawing/2014/main" id="{4B41951E-C760-491F-B4F1-83D53C629ED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- </a:t>
            </a:r>
            <a:r>
              <a:rPr lang="ko-KR" altLang="en-US" sz="1200" b="1" dirty="0">
                <a:solidFill>
                  <a:schemeClr val="bg1"/>
                </a:solidFill>
              </a:rPr>
              <a:t>가맹점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2950" name="그림 1">
            <a:extLst>
              <a:ext uri="{FF2B5EF4-FFF2-40B4-BE49-F238E27FC236}">
                <a16:creationId xmlns:a16="http://schemas.microsoft.com/office/drawing/2014/main" id="{22A26284-92CA-4FB1-9394-6D3E46C0C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8413"/>
            <a:ext cx="3175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1" name="그림 2">
            <a:extLst>
              <a:ext uri="{FF2B5EF4-FFF2-40B4-BE49-F238E27FC236}">
                <a16:creationId xmlns:a16="http://schemas.microsoft.com/office/drawing/2014/main" id="{5188B048-E66F-4FF8-A047-AE196117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268413"/>
            <a:ext cx="293528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그림 3">
            <a:extLst>
              <a:ext uri="{FF2B5EF4-FFF2-40B4-BE49-F238E27FC236}">
                <a16:creationId xmlns:a16="http://schemas.microsoft.com/office/drawing/2014/main" id="{E439E71D-DBFD-41F5-A722-CB25A729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268413"/>
            <a:ext cx="14414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396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- </a:t>
            </a:r>
            <a:r>
              <a:rPr lang="ko-KR" altLang="en-US" sz="1200" b="1" dirty="0">
                <a:solidFill>
                  <a:schemeClr val="bg1"/>
                </a:solidFill>
              </a:rPr>
              <a:t>가맹점 추가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21544-5251-41CC-A2A3-140E71DA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93" y="1264204"/>
            <a:ext cx="3777431" cy="4176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0D8A82-1A66-444C-BB68-07BD3153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47" y="1279139"/>
            <a:ext cx="1829668" cy="41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2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747AA221-16BF-41F4-930D-0394FF9E740F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78852" name="slide16_group1">
            <a:extLst>
              <a:ext uri="{FF2B5EF4-FFF2-40B4-BE49-F238E27FC236}">
                <a16:creationId xmlns:a16="http://schemas.microsoft.com/office/drawing/2014/main" id="{51EE170F-BE45-4BD9-8C10-97809ECCAA3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- </a:t>
            </a:r>
            <a:r>
              <a:rPr lang="ko-KR" altLang="en-US" sz="1200" b="1" dirty="0">
                <a:solidFill>
                  <a:schemeClr val="bg1"/>
                </a:solidFill>
              </a:rPr>
              <a:t>가맹점 삭제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defTabSz="426712" eaLnBrk="1" fontAlgn="auto" hangingPunct="1">
              <a:spcAft>
                <a:spcPts val="0"/>
              </a:spcAft>
              <a:defRPr/>
            </a:pP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A8BD7F-2206-4A27-B133-5B897CBC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16" y="1279139"/>
            <a:ext cx="4466906" cy="3590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668A20-AEE4-4D01-A1FE-BE500A42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88" y="1279139"/>
            <a:ext cx="2427784" cy="35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4996" name="slide16_group1">
            <a:extLst>
              <a:ext uri="{FF2B5EF4-FFF2-40B4-BE49-F238E27FC236}">
                <a16:creationId xmlns:a16="http://schemas.microsoft.com/office/drawing/2014/main" id="{820FDBBB-EDFB-433C-8866-8B52106C50C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– pc</a:t>
            </a:r>
            <a:r>
              <a:rPr lang="ko-KR" altLang="en-US" sz="1200" b="1" dirty="0">
                <a:solidFill>
                  <a:schemeClr val="bg1"/>
                </a:solidFill>
              </a:rPr>
              <a:t>방 좌석 정보 관리 </a:t>
            </a:r>
            <a:r>
              <a:rPr lang="en-US" altLang="ko-KR" sz="1200" b="1" dirty="0">
                <a:solidFill>
                  <a:schemeClr val="bg1"/>
                </a:solidFill>
              </a:rPr>
              <a:t>/ pc</a:t>
            </a:r>
            <a:r>
              <a:rPr lang="ko-KR" altLang="en-US" sz="1200" b="1" dirty="0">
                <a:solidFill>
                  <a:schemeClr val="bg1"/>
                </a:solidFill>
              </a:rPr>
              <a:t>방 좌석 이용 현황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4998" name="그림 3">
            <a:extLst>
              <a:ext uri="{FF2B5EF4-FFF2-40B4-BE49-F238E27FC236}">
                <a16:creationId xmlns:a16="http://schemas.microsoft.com/office/drawing/2014/main" id="{8B52C88D-B35A-4092-B803-7E9FC4D7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719263"/>
            <a:ext cx="3779838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그림 5">
            <a:extLst>
              <a:ext uri="{FF2B5EF4-FFF2-40B4-BE49-F238E27FC236}">
                <a16:creationId xmlns:a16="http://schemas.microsoft.com/office/drawing/2014/main" id="{FE9133D7-A829-4100-8C6A-174AA26B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719263"/>
            <a:ext cx="375285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TextBox 7">
            <a:extLst>
              <a:ext uri="{FF2B5EF4-FFF2-40B4-BE49-F238E27FC236}">
                <a16:creationId xmlns:a16="http://schemas.microsoft.com/office/drawing/2014/main" id="{18C86CEA-C8B6-4CD5-A934-8BD8FB919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281113"/>
            <a:ext cx="220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</a:t>
            </a:r>
            <a:r>
              <a:rPr lang="en-US" altLang="ko-KR" sz="1800" dirty="0"/>
              <a:t>PC</a:t>
            </a:r>
            <a:r>
              <a:rPr lang="ko-KR" altLang="en-US" sz="1800" dirty="0"/>
              <a:t>방 좌석 정보 관리</a:t>
            </a:r>
          </a:p>
        </p:txBody>
      </p:sp>
      <p:sp>
        <p:nvSpPr>
          <p:cNvPr id="85001" name="TextBox 18">
            <a:extLst>
              <a:ext uri="{FF2B5EF4-FFF2-40B4-BE49-F238E27FC236}">
                <a16:creationId xmlns:a16="http://schemas.microsoft.com/office/drawing/2014/main" id="{7C19076D-8116-4EEF-B180-0B2477FD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281113"/>
            <a:ext cx="220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▼ </a:t>
            </a:r>
            <a:r>
              <a:rPr lang="en-US" altLang="ko-KR" sz="1800" dirty="0"/>
              <a:t>PC</a:t>
            </a:r>
            <a:r>
              <a:rPr lang="ko-KR" altLang="en-US" sz="1800" dirty="0"/>
              <a:t>방</a:t>
            </a:r>
            <a:r>
              <a:rPr lang="en-US" altLang="ko-KR" sz="1800" dirty="0"/>
              <a:t> </a:t>
            </a:r>
            <a:r>
              <a:rPr lang="ko-KR" altLang="en-US" sz="1800" dirty="0"/>
              <a:t>좌석 이용 현황</a:t>
            </a:r>
          </a:p>
        </p:txBody>
      </p:sp>
    </p:spTree>
    <p:extLst>
      <p:ext uri="{BB962C8B-B14F-4D97-AF65-F5344CB8AC3E}">
        <p14:creationId xmlns:p14="http://schemas.microsoft.com/office/powerpoint/2010/main" val="2019065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CB9DE12E-A22D-4D98-B88B-91458A4FDA85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50572132-446D-4983-95DF-2C8A1EAB995E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7044" name="slide16_group1">
            <a:extLst>
              <a:ext uri="{FF2B5EF4-FFF2-40B4-BE49-F238E27FC236}">
                <a16:creationId xmlns:a16="http://schemas.microsoft.com/office/drawing/2014/main" id="{77CEB0E6-6238-45C6-B8D6-BFAA2DCA05A1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6ADEBD73-9AE9-4F90-9842-1259D814FB38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65AD21C5-EAC8-431D-A73E-1B6ECDA130E6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A80D1418-715B-4952-A4F1-B80FD5E4546C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53A424A3-398E-45DE-9A6C-9C56BF5DC7E8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696A5794-4936-40D6-9434-CBE5F64D8B94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0F66ADD8-506D-45A4-A21B-030A14BE0EF3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A005A07F-0929-435A-9645-6C14E8C624FE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</a:rPr>
              <a:t>사용자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사용 전체현황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7046" name="Picture 2">
            <a:extLst>
              <a:ext uri="{FF2B5EF4-FFF2-40B4-BE49-F238E27FC236}">
                <a16:creationId xmlns:a16="http://schemas.microsoft.com/office/drawing/2014/main" id="{20F3019B-17DF-47A2-86C5-4F5E9D45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760"/>
            <a:ext cx="5475288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7" name="Picture 2">
            <a:extLst>
              <a:ext uri="{FF2B5EF4-FFF2-40B4-BE49-F238E27FC236}">
                <a16:creationId xmlns:a16="http://schemas.microsoft.com/office/drawing/2014/main" id="{F458FE73-CA47-4977-A1C0-0C65ACFB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268760"/>
            <a:ext cx="2189162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647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C1054171-4B22-49C8-8E6D-F296388AF9E9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C0ED18EF-8C6C-4E75-8EAB-B56C97C51ECE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89092" name="slide16_group1">
            <a:extLst>
              <a:ext uri="{FF2B5EF4-FFF2-40B4-BE49-F238E27FC236}">
                <a16:creationId xmlns:a16="http://schemas.microsoft.com/office/drawing/2014/main" id="{529A7096-F927-47A5-95AB-C61BF23C6F61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45B9352C-6EF6-4AF1-B4B8-ECA600A94455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12702010-70A8-4E45-B93C-2422FC602DFD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5AC83AB7-E816-4E9A-9248-977D40BB548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514FBB00-3DFD-4F99-A3C9-03A4721AF178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65F7197F-E057-433A-9519-0BCFE1BBD6BE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6CB58D2E-E42E-4B56-BED7-CE1507416157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F870C89E-D05F-4696-B32E-4B66E4A2E955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</a:rPr>
              <a:t>정산 내역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89094" name="Picture 3">
            <a:extLst>
              <a:ext uri="{FF2B5EF4-FFF2-40B4-BE49-F238E27FC236}">
                <a16:creationId xmlns:a16="http://schemas.microsoft.com/office/drawing/2014/main" id="{916C5C37-D2F1-4CF9-B2D8-DA85101D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268760"/>
            <a:ext cx="39878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5" name="Picture 4">
            <a:extLst>
              <a:ext uri="{FF2B5EF4-FFF2-40B4-BE49-F238E27FC236}">
                <a16:creationId xmlns:a16="http://schemas.microsoft.com/office/drawing/2014/main" id="{89706D69-4EE8-46C5-90EC-2C478D8D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1268760"/>
            <a:ext cx="3757612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302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BB7E4471-09A9-4198-93BF-FB1E4FE476FC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65873A52-1A21-4CC4-840B-958B08AEFD8F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91140" name="slide16_group1">
            <a:extLst>
              <a:ext uri="{FF2B5EF4-FFF2-40B4-BE49-F238E27FC236}">
                <a16:creationId xmlns:a16="http://schemas.microsoft.com/office/drawing/2014/main" id="{DA6472AD-56F8-4058-A726-F2A9860680C6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42AD629C-B5DE-4041-8F83-2D3F52213030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D83BA996-55F7-4771-9DBD-32D1359D16F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7C393BA4-C80A-43DB-9E78-3C9DB27242B2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D7CFF36D-ADB1-4A40-B7C8-8743D7EAAE35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A0AB8F5C-0B79-4F3F-8357-A1A6DCA4F5CE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3413265F-CA82-4EC3-8CD7-CD3D0E4F2646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53F87718-713E-4388-95E6-7F3B9E31778D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</a:rPr>
              <a:t>정산 내역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91142" name="Picture 2">
            <a:extLst>
              <a:ext uri="{FF2B5EF4-FFF2-40B4-BE49-F238E27FC236}">
                <a16:creationId xmlns:a16="http://schemas.microsoft.com/office/drawing/2014/main" id="{05377E08-8307-4BDA-BD2A-0263B8EA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268760"/>
            <a:ext cx="381952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43" name="Picture 5">
            <a:extLst>
              <a:ext uri="{FF2B5EF4-FFF2-40B4-BE49-F238E27FC236}">
                <a16:creationId xmlns:a16="http://schemas.microsoft.com/office/drawing/2014/main" id="{6A69FA16-4A35-4153-A015-A45FF6A8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268760"/>
            <a:ext cx="3987800" cy="19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91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81FF0B2-8B08-431D-864C-F74CC6F17B9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10243" name="제목 3">
            <a:extLst>
              <a:ext uri="{FF2B5EF4-FFF2-40B4-BE49-F238E27FC236}">
                <a16:creationId xmlns:a16="http://schemas.microsoft.com/office/drawing/2014/main" id="{17B2F418-5A0D-4970-BAF7-787233CE2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일정</a:t>
            </a:r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9033B857-9B0D-4824-8F37-661EF947D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260729"/>
              </p:ext>
            </p:extLst>
          </p:nvPr>
        </p:nvGraphicFramePr>
        <p:xfrm>
          <a:off x="457200" y="1484784"/>
          <a:ext cx="8229599" cy="3926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410016135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68540015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56035388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3064294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1519463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2073269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34104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7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5/21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7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31 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원격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6/1 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42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8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ERP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중간완료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16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프로젝트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중간완료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81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 </a:t>
                      </a:r>
                    </a:p>
                    <a:p>
                      <a:pPr latinLnBrk="1"/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결제 최종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최종 완료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23 </a:t>
                      </a:r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사이트</a:t>
                      </a:r>
                      <a:endParaRPr lang="en-US" altLang="ko-K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최종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4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27 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프로젝트 완료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7/1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1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모의면접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2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발표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5603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3C621257-E537-4B9E-93EE-8FFC6F0FA547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3187" name="Freeform -1022">
            <a:extLst>
              <a:ext uri="{FF2B5EF4-FFF2-40B4-BE49-F238E27FC236}">
                <a16:creationId xmlns:a16="http://schemas.microsoft.com/office/drawing/2014/main" id="{0B986850-24D2-40C3-959A-BB6DB06B5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188" name="Rectangle -1021">
            <a:extLst>
              <a:ext uri="{FF2B5EF4-FFF2-40B4-BE49-F238E27FC236}">
                <a16:creationId xmlns:a16="http://schemas.microsoft.com/office/drawing/2014/main" id="{3E14CFD6-C976-4940-A193-5ADCEE00D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3189" name="Group 13">
            <a:extLst>
              <a:ext uri="{FF2B5EF4-FFF2-40B4-BE49-F238E27FC236}">
                <a16:creationId xmlns:a16="http://schemas.microsoft.com/office/drawing/2014/main" id="{854543E3-447C-4B8E-A5DE-A6658F50042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3192" name="Oval 14">
              <a:extLst>
                <a:ext uri="{FF2B5EF4-FFF2-40B4-BE49-F238E27FC236}">
                  <a16:creationId xmlns:a16="http://schemas.microsoft.com/office/drawing/2014/main" id="{024C2578-0B83-4AFB-93A1-953FAC9C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3" name="Oval 15">
              <a:extLst>
                <a:ext uri="{FF2B5EF4-FFF2-40B4-BE49-F238E27FC236}">
                  <a16:creationId xmlns:a16="http://schemas.microsoft.com/office/drawing/2014/main" id="{CA24DBC7-97B3-4D57-81BA-D4DE5D51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4" name="Oval 16">
              <a:extLst>
                <a:ext uri="{FF2B5EF4-FFF2-40B4-BE49-F238E27FC236}">
                  <a16:creationId xmlns:a16="http://schemas.microsoft.com/office/drawing/2014/main" id="{DB9C6149-EE55-4CAA-861E-28A53D66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5" name="Oval 17">
              <a:extLst>
                <a:ext uri="{FF2B5EF4-FFF2-40B4-BE49-F238E27FC236}">
                  <a16:creationId xmlns:a16="http://schemas.microsoft.com/office/drawing/2014/main" id="{6C3DE839-777D-40B0-8905-615C77EA6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6" name="Oval 18">
              <a:extLst>
                <a:ext uri="{FF2B5EF4-FFF2-40B4-BE49-F238E27FC236}">
                  <a16:creationId xmlns:a16="http://schemas.microsoft.com/office/drawing/2014/main" id="{DEAD3E2D-6B95-4972-9169-B0F210B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7" name="Oval 19">
              <a:extLst>
                <a:ext uri="{FF2B5EF4-FFF2-40B4-BE49-F238E27FC236}">
                  <a16:creationId xmlns:a16="http://schemas.microsoft.com/office/drawing/2014/main" id="{304A2065-FECC-4097-90C3-E9B096317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6" name="Rectangle 24">
            <a:extLst>
              <a:ext uri="{FF2B5EF4-FFF2-40B4-BE49-F238E27FC236}">
                <a16:creationId xmlns:a16="http://schemas.microsoft.com/office/drawing/2014/main" id="{5E12E397-338B-45F3-8EE0-0D4DCA632A3F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제주고딕"/>
              </a:rPr>
              <a:t>메뉴관리</a:t>
            </a:r>
          </a:p>
        </p:txBody>
      </p:sp>
      <p:pic>
        <p:nvPicPr>
          <p:cNvPr id="93191" name="Picture 25" descr="fImage49610181841.png">
            <a:extLst>
              <a:ext uri="{FF2B5EF4-FFF2-40B4-BE49-F238E27FC236}">
                <a16:creationId xmlns:a16="http://schemas.microsoft.com/office/drawing/2014/main" id="{921323AA-C8CB-4003-B3D2-F8F4A5DBFBE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268760"/>
            <a:ext cx="7481888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3186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3C621257-E537-4B9E-93EE-8FFC6F0FA547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3187" name="Freeform -1022">
            <a:extLst>
              <a:ext uri="{FF2B5EF4-FFF2-40B4-BE49-F238E27FC236}">
                <a16:creationId xmlns:a16="http://schemas.microsoft.com/office/drawing/2014/main" id="{0B986850-24D2-40C3-959A-BB6DB06B5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188" name="Rectangle -1021">
            <a:extLst>
              <a:ext uri="{FF2B5EF4-FFF2-40B4-BE49-F238E27FC236}">
                <a16:creationId xmlns:a16="http://schemas.microsoft.com/office/drawing/2014/main" id="{3E14CFD6-C976-4940-A193-5ADCEE00D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3189" name="Group 13">
            <a:extLst>
              <a:ext uri="{FF2B5EF4-FFF2-40B4-BE49-F238E27FC236}">
                <a16:creationId xmlns:a16="http://schemas.microsoft.com/office/drawing/2014/main" id="{854543E3-447C-4B8E-A5DE-A6658F50042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3192" name="Oval 14">
              <a:extLst>
                <a:ext uri="{FF2B5EF4-FFF2-40B4-BE49-F238E27FC236}">
                  <a16:creationId xmlns:a16="http://schemas.microsoft.com/office/drawing/2014/main" id="{024C2578-0B83-4AFB-93A1-953FAC9C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3" name="Oval 15">
              <a:extLst>
                <a:ext uri="{FF2B5EF4-FFF2-40B4-BE49-F238E27FC236}">
                  <a16:creationId xmlns:a16="http://schemas.microsoft.com/office/drawing/2014/main" id="{CA24DBC7-97B3-4D57-81BA-D4DE5D51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4" name="Oval 16">
              <a:extLst>
                <a:ext uri="{FF2B5EF4-FFF2-40B4-BE49-F238E27FC236}">
                  <a16:creationId xmlns:a16="http://schemas.microsoft.com/office/drawing/2014/main" id="{DB9C6149-EE55-4CAA-861E-28A53D66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5" name="Oval 17">
              <a:extLst>
                <a:ext uri="{FF2B5EF4-FFF2-40B4-BE49-F238E27FC236}">
                  <a16:creationId xmlns:a16="http://schemas.microsoft.com/office/drawing/2014/main" id="{6C3DE839-777D-40B0-8905-615C77EA6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6" name="Oval 18">
              <a:extLst>
                <a:ext uri="{FF2B5EF4-FFF2-40B4-BE49-F238E27FC236}">
                  <a16:creationId xmlns:a16="http://schemas.microsoft.com/office/drawing/2014/main" id="{DEAD3E2D-6B95-4972-9169-B0F210B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7" name="Oval 19">
              <a:extLst>
                <a:ext uri="{FF2B5EF4-FFF2-40B4-BE49-F238E27FC236}">
                  <a16:creationId xmlns:a16="http://schemas.microsoft.com/office/drawing/2014/main" id="{304A2065-FECC-4097-90C3-E9B096317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6" name="Rectangle 24">
            <a:extLst>
              <a:ext uri="{FF2B5EF4-FFF2-40B4-BE49-F238E27FC236}">
                <a16:creationId xmlns:a16="http://schemas.microsoft.com/office/drawing/2014/main" id="{5E12E397-338B-45F3-8EE0-0D4DCA632A3F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아르바이트생 아이디 및 신상 관리</a:t>
            </a:r>
            <a:endParaRPr lang="ko-KR" altLang="en-US" sz="12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제주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079BD-75FA-4707-A325-C8678378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62293"/>
            <a:ext cx="7056784" cy="49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98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3C621257-E537-4B9E-93EE-8FFC6F0FA547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3187" name="Freeform -1022">
            <a:extLst>
              <a:ext uri="{FF2B5EF4-FFF2-40B4-BE49-F238E27FC236}">
                <a16:creationId xmlns:a16="http://schemas.microsoft.com/office/drawing/2014/main" id="{0B986850-24D2-40C3-959A-BB6DB06B5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188" name="Rectangle -1021">
            <a:extLst>
              <a:ext uri="{FF2B5EF4-FFF2-40B4-BE49-F238E27FC236}">
                <a16:creationId xmlns:a16="http://schemas.microsoft.com/office/drawing/2014/main" id="{3E14CFD6-C976-4940-A193-5ADCEE00D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3189" name="Group 13">
            <a:extLst>
              <a:ext uri="{FF2B5EF4-FFF2-40B4-BE49-F238E27FC236}">
                <a16:creationId xmlns:a16="http://schemas.microsoft.com/office/drawing/2014/main" id="{854543E3-447C-4B8E-A5DE-A6658F50042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3192" name="Oval 14">
              <a:extLst>
                <a:ext uri="{FF2B5EF4-FFF2-40B4-BE49-F238E27FC236}">
                  <a16:creationId xmlns:a16="http://schemas.microsoft.com/office/drawing/2014/main" id="{024C2578-0B83-4AFB-93A1-953FAC9C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3" name="Oval 15">
              <a:extLst>
                <a:ext uri="{FF2B5EF4-FFF2-40B4-BE49-F238E27FC236}">
                  <a16:creationId xmlns:a16="http://schemas.microsoft.com/office/drawing/2014/main" id="{CA24DBC7-97B3-4D57-81BA-D4DE5D51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4" name="Oval 16">
              <a:extLst>
                <a:ext uri="{FF2B5EF4-FFF2-40B4-BE49-F238E27FC236}">
                  <a16:creationId xmlns:a16="http://schemas.microsoft.com/office/drawing/2014/main" id="{DB9C6149-EE55-4CAA-861E-28A53D66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5" name="Oval 17">
              <a:extLst>
                <a:ext uri="{FF2B5EF4-FFF2-40B4-BE49-F238E27FC236}">
                  <a16:creationId xmlns:a16="http://schemas.microsoft.com/office/drawing/2014/main" id="{6C3DE839-777D-40B0-8905-615C77EA6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6" name="Oval 18">
              <a:extLst>
                <a:ext uri="{FF2B5EF4-FFF2-40B4-BE49-F238E27FC236}">
                  <a16:creationId xmlns:a16="http://schemas.microsoft.com/office/drawing/2014/main" id="{DEAD3E2D-6B95-4972-9169-B0F210B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7" name="Oval 19">
              <a:extLst>
                <a:ext uri="{FF2B5EF4-FFF2-40B4-BE49-F238E27FC236}">
                  <a16:creationId xmlns:a16="http://schemas.microsoft.com/office/drawing/2014/main" id="{304A2065-FECC-4097-90C3-E9B096317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6" name="Rectangle 24">
            <a:extLst>
              <a:ext uri="{FF2B5EF4-FFF2-40B4-BE49-F238E27FC236}">
                <a16:creationId xmlns:a16="http://schemas.microsoft.com/office/drawing/2014/main" id="{5E12E397-338B-45F3-8EE0-0D4DCA632A3F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아르바이트생 근무 달력 확인</a:t>
            </a:r>
            <a:endParaRPr lang="ko-KR" altLang="en-US" sz="12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제주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EC9EE-4E14-45A0-98B7-FC0CBD2C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83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3C621257-E537-4B9E-93EE-8FFC6F0FA547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3187" name="Freeform -1022">
            <a:extLst>
              <a:ext uri="{FF2B5EF4-FFF2-40B4-BE49-F238E27FC236}">
                <a16:creationId xmlns:a16="http://schemas.microsoft.com/office/drawing/2014/main" id="{0B986850-24D2-40C3-959A-BB6DB06B5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88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188" name="Rectangle -1021">
            <a:extLst>
              <a:ext uri="{FF2B5EF4-FFF2-40B4-BE49-F238E27FC236}">
                <a16:creationId xmlns:a16="http://schemas.microsoft.com/office/drawing/2014/main" id="{3E14CFD6-C976-4940-A193-5ADCEE00D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3189" name="Group 13">
            <a:extLst>
              <a:ext uri="{FF2B5EF4-FFF2-40B4-BE49-F238E27FC236}">
                <a16:creationId xmlns:a16="http://schemas.microsoft.com/office/drawing/2014/main" id="{854543E3-447C-4B8E-A5DE-A6658F50042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3192" name="Oval 14">
              <a:extLst>
                <a:ext uri="{FF2B5EF4-FFF2-40B4-BE49-F238E27FC236}">
                  <a16:creationId xmlns:a16="http://schemas.microsoft.com/office/drawing/2014/main" id="{024C2578-0B83-4AFB-93A1-953FAC9C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3" name="Oval 15">
              <a:extLst>
                <a:ext uri="{FF2B5EF4-FFF2-40B4-BE49-F238E27FC236}">
                  <a16:creationId xmlns:a16="http://schemas.microsoft.com/office/drawing/2014/main" id="{CA24DBC7-97B3-4D57-81BA-D4DE5D51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4" name="Oval 16">
              <a:extLst>
                <a:ext uri="{FF2B5EF4-FFF2-40B4-BE49-F238E27FC236}">
                  <a16:creationId xmlns:a16="http://schemas.microsoft.com/office/drawing/2014/main" id="{DB9C6149-EE55-4CAA-861E-28A53D66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5" name="Oval 17">
              <a:extLst>
                <a:ext uri="{FF2B5EF4-FFF2-40B4-BE49-F238E27FC236}">
                  <a16:creationId xmlns:a16="http://schemas.microsoft.com/office/drawing/2014/main" id="{6C3DE839-777D-40B0-8905-615C77EA6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6" name="Oval 18">
              <a:extLst>
                <a:ext uri="{FF2B5EF4-FFF2-40B4-BE49-F238E27FC236}">
                  <a16:creationId xmlns:a16="http://schemas.microsoft.com/office/drawing/2014/main" id="{DEAD3E2D-6B95-4972-9169-B0F210B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3197" name="Oval 19">
              <a:extLst>
                <a:ext uri="{FF2B5EF4-FFF2-40B4-BE49-F238E27FC236}">
                  <a16:creationId xmlns:a16="http://schemas.microsoft.com/office/drawing/2014/main" id="{304A2065-FECC-4097-90C3-E9B096317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6" name="Rectangle 24">
            <a:extLst>
              <a:ext uri="{FF2B5EF4-FFF2-40B4-BE49-F238E27FC236}">
                <a16:creationId xmlns:a16="http://schemas.microsoft.com/office/drawing/2014/main" id="{5E12E397-338B-45F3-8EE0-0D4DCA632A3F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 dirty="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아르바이트생 근태 관리</a:t>
            </a:r>
            <a:endParaRPr lang="ko-KR" altLang="en-US" sz="12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제주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B7E7C-4F8C-4F35-973B-77F26BCC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63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5">
            <a:extLst>
              <a:ext uri="{FF2B5EF4-FFF2-40B4-BE49-F238E27FC236}">
                <a16:creationId xmlns:a16="http://schemas.microsoft.com/office/drawing/2014/main" id="{76E752AA-0049-433A-8AFF-E3EEEE7AA798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4211" name="Freeform -1022">
            <a:extLst>
              <a:ext uri="{FF2B5EF4-FFF2-40B4-BE49-F238E27FC236}">
                <a16:creationId xmlns:a16="http://schemas.microsoft.com/office/drawing/2014/main" id="{8BAB156D-AF6B-4FFB-BCA8-07B1A56AA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113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212" name="Rectangle -1021">
            <a:extLst>
              <a:ext uri="{FF2B5EF4-FFF2-40B4-BE49-F238E27FC236}">
                <a16:creationId xmlns:a16="http://schemas.microsoft.com/office/drawing/2014/main" id="{8D7495DB-8CB5-4998-9F53-893D99B57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4213" name="Group 13">
            <a:extLst>
              <a:ext uri="{FF2B5EF4-FFF2-40B4-BE49-F238E27FC236}">
                <a16:creationId xmlns:a16="http://schemas.microsoft.com/office/drawing/2014/main" id="{2C824948-392D-4395-B36E-C828EBE7A983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4217" name="Oval 14">
              <a:extLst>
                <a:ext uri="{FF2B5EF4-FFF2-40B4-BE49-F238E27FC236}">
                  <a16:creationId xmlns:a16="http://schemas.microsoft.com/office/drawing/2014/main" id="{76F48719-9C60-4817-BB4B-7D2108583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4218" name="Oval 15">
              <a:extLst>
                <a:ext uri="{FF2B5EF4-FFF2-40B4-BE49-F238E27FC236}">
                  <a16:creationId xmlns:a16="http://schemas.microsoft.com/office/drawing/2014/main" id="{9C431261-624C-49D9-AF6D-56C0DD9CB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4219" name="Oval 16">
              <a:extLst>
                <a:ext uri="{FF2B5EF4-FFF2-40B4-BE49-F238E27FC236}">
                  <a16:creationId xmlns:a16="http://schemas.microsoft.com/office/drawing/2014/main" id="{88CD1315-8F6E-4C24-860E-541427EFF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4220" name="Oval 17">
              <a:extLst>
                <a:ext uri="{FF2B5EF4-FFF2-40B4-BE49-F238E27FC236}">
                  <a16:creationId xmlns:a16="http://schemas.microsoft.com/office/drawing/2014/main" id="{6B0C2269-0C37-4793-B873-A2AB7E4D0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4221" name="Oval 18">
              <a:extLst>
                <a:ext uri="{FF2B5EF4-FFF2-40B4-BE49-F238E27FC236}">
                  <a16:creationId xmlns:a16="http://schemas.microsoft.com/office/drawing/2014/main" id="{4B74B0F1-193F-40E0-92B3-1D33A0FDA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4222" name="Oval 19">
              <a:extLst>
                <a:ext uri="{FF2B5EF4-FFF2-40B4-BE49-F238E27FC236}">
                  <a16:creationId xmlns:a16="http://schemas.microsoft.com/office/drawing/2014/main" id="{DDCC1898-F509-48BC-ADC2-C4A76CE4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2" name="Rectangle 20">
            <a:extLst>
              <a:ext uri="{FF2B5EF4-FFF2-40B4-BE49-F238E27FC236}">
                <a16:creationId xmlns:a16="http://schemas.microsoft.com/office/drawing/2014/main" id="{56D11BC5-3D18-477D-8D80-726F199813F5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</a:t>
            </a:r>
            <a:r>
              <a:rPr lang="ko-KR" altLang="en-US" sz="12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제주고딕"/>
              </a:rPr>
              <a:t>관리</a:t>
            </a: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제주고딕"/>
            </a:endParaRPr>
          </a:p>
        </p:txBody>
      </p:sp>
      <p:pic>
        <p:nvPicPr>
          <p:cNvPr id="94215" name="Picture 21" descr="fImage4178118198467.png">
            <a:extLst>
              <a:ext uri="{FF2B5EF4-FFF2-40B4-BE49-F238E27FC236}">
                <a16:creationId xmlns:a16="http://schemas.microsoft.com/office/drawing/2014/main" id="{59C4FAD5-166A-4FCC-9F28-2C68F412E63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276350"/>
            <a:ext cx="5700712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6" name="Picture 22" descr="fImage5580518206334.png">
            <a:extLst>
              <a:ext uri="{FF2B5EF4-FFF2-40B4-BE49-F238E27FC236}">
                <a16:creationId xmlns:a16="http://schemas.microsoft.com/office/drawing/2014/main" id="{43CC12FB-70E7-4B75-81F3-E1F19EB64A4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3292475"/>
            <a:ext cx="6011862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590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95236" name="slide16_group1">
            <a:extLst>
              <a:ext uri="{FF2B5EF4-FFF2-40B4-BE49-F238E27FC236}">
                <a16:creationId xmlns:a16="http://schemas.microsoft.com/office/drawing/2014/main" id="{FBF7B0F8-6389-48D5-920D-6A91E79CF25E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사장님전용  </a:t>
            </a:r>
            <a:r>
              <a:rPr lang="en-US" altLang="ko-KR" sz="1200" b="1" dirty="0">
                <a:solidFill>
                  <a:schemeClr val="bg1"/>
                </a:solidFill>
              </a:rPr>
              <a:t>PC</a:t>
            </a:r>
            <a:r>
              <a:rPr lang="ko-KR" altLang="en-US" sz="1200" b="1" dirty="0">
                <a:solidFill>
                  <a:schemeClr val="bg1"/>
                </a:solidFill>
              </a:rPr>
              <a:t>방 관리 </a:t>
            </a:r>
            <a:r>
              <a:rPr lang="en-US" altLang="ko-KR" sz="1200" b="1" dirty="0">
                <a:solidFill>
                  <a:schemeClr val="bg1"/>
                </a:solidFill>
              </a:rPr>
              <a:t>ERP – </a:t>
            </a:r>
            <a:r>
              <a:rPr lang="ko-KR" altLang="en-US" sz="1200" b="1" dirty="0">
                <a:solidFill>
                  <a:schemeClr val="bg1"/>
                </a:solidFill>
              </a:rPr>
              <a:t>대여물품 관리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95238" name="그림 2">
            <a:extLst>
              <a:ext uri="{FF2B5EF4-FFF2-40B4-BE49-F238E27FC236}">
                <a16:creationId xmlns:a16="http://schemas.microsoft.com/office/drawing/2014/main" id="{2C7246E8-320C-4CB6-8194-C0DE0DDE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85875"/>
            <a:ext cx="7669213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351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5">
            <a:extLst>
              <a:ext uri="{FF2B5EF4-FFF2-40B4-BE49-F238E27FC236}">
                <a16:creationId xmlns:a16="http://schemas.microsoft.com/office/drawing/2014/main" id="{E788F3BC-8768-464F-9A6B-AFF8EA268814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97283" name="Freeform -1022">
            <a:extLst>
              <a:ext uri="{FF2B5EF4-FFF2-40B4-BE49-F238E27FC236}">
                <a16:creationId xmlns:a16="http://schemas.microsoft.com/office/drawing/2014/main" id="{DD0B9E66-95D3-4D91-8224-DE6FDBAF8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113"/>
            <a:ext cx="9144000" cy="6884988"/>
          </a:xfrm>
          <a:custGeom>
            <a:avLst/>
            <a:gdLst>
              <a:gd name="T0" fmla="*/ 0 w 9144000"/>
              <a:gd name="T1" fmla="*/ 910879 h 6764700"/>
              <a:gd name="T2" fmla="*/ 9144000 w 9144000"/>
              <a:gd name="T3" fmla="*/ 910879 h 6764700"/>
              <a:gd name="T4" fmla="*/ 9144000 w 9144000"/>
              <a:gd name="T5" fmla="*/ 6884988 h 6764700"/>
              <a:gd name="T6" fmla="*/ 0 w 9144000"/>
              <a:gd name="T7" fmla="*/ 6884988 h 67647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0" y="894965"/>
                </a:lnTo>
                <a:close/>
                <a:moveTo>
                  <a:pt x="9144000" y="6764700"/>
                </a:moveTo>
                <a:lnTo>
                  <a:pt x="0" y="6764700"/>
                </a:lnTo>
                <a:lnTo>
                  <a:pt x="9144000" y="6764700"/>
                </a:lnTo>
                <a:close/>
              </a:path>
            </a:pathLst>
          </a:custGeom>
          <a:solidFill>
            <a:srgbClr val="1025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7284" name="Rectangle -1021">
            <a:extLst>
              <a:ext uri="{FF2B5EF4-FFF2-40B4-BE49-F238E27FC236}">
                <a16:creationId xmlns:a16="http://schemas.microsoft.com/office/drawing/2014/main" id="{6D7B4314-2E28-4A06-9D84-421A56AE6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endParaRPr lang="ko-KR" altLang="en-US"/>
          </a:p>
        </p:txBody>
      </p:sp>
      <p:grpSp>
        <p:nvGrpSpPr>
          <p:cNvPr id="97285" name="Group 13">
            <a:extLst>
              <a:ext uri="{FF2B5EF4-FFF2-40B4-BE49-F238E27FC236}">
                <a16:creationId xmlns:a16="http://schemas.microsoft.com/office/drawing/2014/main" id="{3616BC39-CE76-4E39-A73B-73884CD47A22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2674" y="4272"/>
            <a:chExt cx="417" cy="35"/>
          </a:xfrm>
        </p:grpSpPr>
        <p:sp>
          <p:nvSpPr>
            <p:cNvPr id="97288" name="Oval 14">
              <a:extLst>
                <a:ext uri="{FF2B5EF4-FFF2-40B4-BE49-F238E27FC236}">
                  <a16:creationId xmlns:a16="http://schemas.microsoft.com/office/drawing/2014/main" id="{8A6B0A53-0A95-455A-B1FF-14588EB4C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" y="4273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7289" name="Oval 15">
              <a:extLst>
                <a:ext uri="{FF2B5EF4-FFF2-40B4-BE49-F238E27FC236}">
                  <a16:creationId xmlns:a16="http://schemas.microsoft.com/office/drawing/2014/main" id="{030AF5C1-4E1E-4E86-B651-870A68C7E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" y="4272"/>
              <a:ext cx="32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7290" name="Oval 16">
              <a:extLst>
                <a:ext uri="{FF2B5EF4-FFF2-40B4-BE49-F238E27FC236}">
                  <a16:creationId xmlns:a16="http://schemas.microsoft.com/office/drawing/2014/main" id="{E5D30E63-96D3-4260-B954-D8FEC65D7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7291" name="Oval 17">
              <a:extLst>
                <a:ext uri="{FF2B5EF4-FFF2-40B4-BE49-F238E27FC236}">
                  <a16:creationId xmlns:a16="http://schemas.microsoft.com/office/drawing/2014/main" id="{91151B39-AFE2-423A-95BB-43BBED157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7292" name="Oval 18">
              <a:extLst>
                <a:ext uri="{FF2B5EF4-FFF2-40B4-BE49-F238E27FC236}">
                  <a16:creationId xmlns:a16="http://schemas.microsoft.com/office/drawing/2014/main" id="{2172114E-AD70-46D1-8FD2-E9AE35AF3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4273"/>
              <a:ext cx="32" cy="33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7293" name="Oval 19">
              <a:extLst>
                <a:ext uri="{FF2B5EF4-FFF2-40B4-BE49-F238E27FC236}">
                  <a16:creationId xmlns:a16="http://schemas.microsoft.com/office/drawing/2014/main" id="{6CAE8AC1-0C58-45EE-9234-45CDFD24C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4273"/>
              <a:ext cx="32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85012" name="Rectangle 20">
            <a:extLst>
              <a:ext uri="{FF2B5EF4-FFF2-40B4-BE49-F238E27FC236}">
                <a16:creationId xmlns:a16="http://schemas.microsoft.com/office/drawing/2014/main" id="{49BF1FEC-184C-482E-8DA7-E7569AB7F1A1}"/>
              </a:ext>
            </a:extLst>
          </p:cNvPr>
          <p:cNvSpPr>
            <a:spLocks/>
          </p:cNvSpPr>
          <p:nvPr/>
        </p:nvSpPr>
        <p:spPr bwMode="auto">
          <a:xfrm>
            <a:off x="358775" y="123825"/>
            <a:ext cx="6745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9pPr>
          </a:lstStyle>
          <a:p>
            <a:r>
              <a:rPr lang="ko-KR" altLang="en-US" sz="1900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스토리보드</a:t>
            </a:r>
            <a:r>
              <a:rPr lang="ko-KR" altLang="en-US">
                <a:solidFill>
                  <a:srgbClr val="FFFFFF"/>
                </a:solidFill>
                <a:latin typeface="제주고딕"/>
                <a:ea typeface="제주고딕"/>
                <a:cs typeface="제주고딕"/>
              </a:rPr>
              <a:t> -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사장님전용 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 – </a:t>
            </a:r>
            <a:r>
              <a:rPr lang="ko-KR" altLang="en-US" sz="12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  <a:r>
              <a:rPr lang="ko-KR" altLang="en-US" sz="12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제주고딕"/>
              </a:rPr>
              <a:t>관리</a:t>
            </a:r>
            <a:endParaRPr lang="ko-KR" altLang="en-US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제주고딕"/>
            </a:endParaRPr>
          </a:p>
        </p:txBody>
      </p:sp>
      <p:pic>
        <p:nvPicPr>
          <p:cNvPr id="97287" name="Picture 21" descr="fImage5278718366500.png">
            <a:extLst>
              <a:ext uri="{FF2B5EF4-FFF2-40B4-BE49-F238E27FC236}">
                <a16:creationId xmlns:a16="http://schemas.microsoft.com/office/drawing/2014/main" id="{48700CF7-091C-4B00-8F65-F06CAD68F9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1268760"/>
            <a:ext cx="7627937" cy="387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3909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20A31ECC-E386-4730-80D6-91A07242E913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8F25B46B-F448-4D18-B194-B76769E96D84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98308" name="slide16_group1">
            <a:extLst>
              <a:ext uri="{FF2B5EF4-FFF2-40B4-BE49-F238E27FC236}">
                <a16:creationId xmlns:a16="http://schemas.microsoft.com/office/drawing/2014/main" id="{860BD8B9-AE7D-4F9E-BEF6-8E6B074DF814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831C243-43C3-4CDB-A71D-11363F12432F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4F632AFA-7ABD-4C6E-A871-80CD54BACF24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6F82AAF-9595-4632-B084-8145400CAEE3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1BBE3CA7-8D55-46A9-AEF7-1F69047E9F62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3DDB90B1-BE79-4A8B-81CD-9DBF0BED708C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2B18ABD7-E169-485C-83B7-79CC1AA06EBD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sp>
        <p:nvSpPr>
          <p:cNvPr id="16" name="slide7_shape1">
            <a:extLst>
              <a:ext uri="{FF2B5EF4-FFF2-40B4-BE49-F238E27FC236}">
                <a16:creationId xmlns:a16="http://schemas.microsoft.com/office/drawing/2014/main" id="{896C8862-3A65-4DE8-B69C-5465882F0311}"/>
              </a:ext>
            </a:extLst>
          </p:cNvPr>
          <p:cNvSpPr/>
          <p:nvPr/>
        </p:nvSpPr>
        <p:spPr>
          <a:xfrm>
            <a:off x="323528" y="195922"/>
            <a:ext cx="7128792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 err="1">
                <a:solidFill>
                  <a:schemeClr val="bg1"/>
                </a:solidFill>
              </a:rPr>
              <a:t>챗봇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  <p:pic>
        <p:nvPicPr>
          <p:cNvPr id="98310" name="그림 2">
            <a:extLst>
              <a:ext uri="{FF2B5EF4-FFF2-40B4-BE49-F238E27FC236}">
                <a16:creationId xmlns:a16="http://schemas.microsoft.com/office/drawing/2014/main" id="{E5E93D80-6954-4BA6-B5CB-3AD8A119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85875"/>
            <a:ext cx="7669213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239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F8C794BE-9352-4532-BA65-E5A0699A0DE0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B959B99A-81A1-4946-B583-FE09B27B6B12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00356" name="slide16_group1">
            <a:extLst>
              <a:ext uri="{FF2B5EF4-FFF2-40B4-BE49-F238E27FC236}">
                <a16:creationId xmlns:a16="http://schemas.microsoft.com/office/drawing/2014/main" id="{010AE077-8943-41A1-AF9E-0CE2DCD4FB5D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C2D7D044-1773-42CE-B1C5-5BD1D47ED358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3714086B-F734-41DD-BB3F-8C3E8EE706B3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3F58A126-0B86-4D0D-9097-296B3BD69EAC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9E5AAFCE-89B4-46AB-BBBE-61D7DAD118D0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C1D6ADA3-CEF3-4A5A-8A4B-7DC8FE674140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8ED8E3CC-417E-4B9C-8236-B0401AE181C5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00357" name="Picture 4">
            <a:extLst>
              <a:ext uri="{FF2B5EF4-FFF2-40B4-BE49-F238E27FC236}">
                <a16:creationId xmlns:a16="http://schemas.microsoft.com/office/drawing/2014/main" id="{785B25A9-2125-49EA-BA28-89115C57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1268760"/>
            <a:ext cx="7337425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7_shape1">
            <a:extLst>
              <a:ext uri="{FF2B5EF4-FFF2-40B4-BE49-F238E27FC236}">
                <a16:creationId xmlns:a16="http://schemas.microsoft.com/office/drawing/2014/main" id="{BCCE0E09-B173-40BC-856B-1DA23B8DB552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642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5">
            <a:extLst>
              <a:ext uri="{FF2B5EF4-FFF2-40B4-BE49-F238E27FC236}">
                <a16:creationId xmlns:a16="http://schemas.microsoft.com/office/drawing/2014/main" id="{9114BDF8-6DCA-4B67-B193-9245E939B4F7}"/>
              </a:ext>
            </a:extLst>
          </p:cNvPr>
          <p:cNvSpPr/>
          <p:nvPr/>
        </p:nvSpPr>
        <p:spPr>
          <a:xfrm>
            <a:off x="0" y="0"/>
            <a:ext cx="9144000" cy="6884988"/>
          </a:xfrm>
          <a:custGeom>
            <a:avLst/>
            <a:gdLst>
              <a:gd name="connsiteX0" fmla="*/ 0 w 9144000"/>
              <a:gd name="connsiteY0" fmla="*/ 894965 h 6764700"/>
              <a:gd name="connsiteX1" fmla="*/ 9144000 w 9144000"/>
              <a:gd name="connsiteY1" fmla="*/ 894965 h 6764700"/>
              <a:gd name="connsiteX2" fmla="*/ 9144000 w 9144000"/>
              <a:gd name="connsiteY2" fmla="*/ 6764700 h 6764700"/>
              <a:gd name="connsiteX3" fmla="*/ 0 w 9144000"/>
              <a:gd name="connsiteY3" fmla="*/ 6764700 h 6764700"/>
              <a:gd name="connsiteX4" fmla="*/ 0 w 9144000"/>
              <a:gd name="connsiteY4" fmla="*/ 0 h 6764700"/>
              <a:gd name="connsiteX5" fmla="*/ 9144000 w 9144000"/>
              <a:gd name="connsiteY5" fmla="*/ 0 h 6764700"/>
              <a:gd name="connsiteX6" fmla="*/ 9144000 w 9144000"/>
              <a:gd name="connsiteY6" fmla="*/ 835923 h 6764700"/>
              <a:gd name="connsiteX7" fmla="*/ 0 w 9144000"/>
              <a:gd name="connsiteY7" fmla="*/ 835923 h 676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764700">
                <a:moveTo>
                  <a:pt x="0" y="894965"/>
                </a:moveTo>
                <a:lnTo>
                  <a:pt x="9144000" y="894965"/>
                </a:lnTo>
                <a:lnTo>
                  <a:pt x="9144000" y="6764700"/>
                </a:lnTo>
                <a:lnTo>
                  <a:pt x="0" y="67647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5923"/>
                </a:lnTo>
                <a:lnTo>
                  <a:pt x="0" y="83592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7" name="slide16_shape4">
            <a:extLst>
              <a:ext uri="{FF2B5EF4-FFF2-40B4-BE49-F238E27FC236}">
                <a16:creationId xmlns:a16="http://schemas.microsoft.com/office/drawing/2014/main" id="{C8829B58-2546-4591-9D47-6201A5DBF04A}"/>
              </a:ext>
            </a:extLst>
          </p:cNvPr>
          <p:cNvSpPr/>
          <p:nvPr/>
        </p:nvSpPr>
        <p:spPr>
          <a:xfrm>
            <a:off x="0" y="6750050"/>
            <a:ext cx="9144000" cy="127000"/>
          </a:xfrm>
          <a:prstGeom prst="rect">
            <a:avLst/>
          </a:prstGeom>
          <a:solidFill>
            <a:srgbClr val="404040"/>
          </a:solidFill>
          <a:ln w="12700">
            <a:miter lim="800000"/>
          </a:ln>
        </p:spPr>
        <p:txBody>
          <a:bodyPr lIns="21335" tIns="21335" rIns="21335" bIns="21335" anchor="ctr"/>
          <a:lstStyle/>
          <a:p>
            <a:pPr algn="ctr" defTabSz="426712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sz="841">
              <a:latin typeface="+mn-lt"/>
              <a:ea typeface="+mn-ea"/>
            </a:endParaRPr>
          </a:p>
        </p:txBody>
      </p:sp>
      <p:grpSp>
        <p:nvGrpSpPr>
          <p:cNvPr id="102404" name="slide16_group1">
            <a:extLst>
              <a:ext uri="{FF2B5EF4-FFF2-40B4-BE49-F238E27FC236}">
                <a16:creationId xmlns:a16="http://schemas.microsoft.com/office/drawing/2014/main" id="{58CDCBDA-B603-4F2E-81EA-680EB49FA814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6781800"/>
            <a:ext cx="661988" cy="55563"/>
            <a:chOff x="5645674" y="6718740"/>
            <a:chExt cx="882278" cy="70203"/>
          </a:xfrm>
        </p:grpSpPr>
        <p:sp>
          <p:nvSpPr>
            <p:cNvPr id="9" name="slide16_shape5">
              <a:extLst>
                <a:ext uri="{FF2B5EF4-FFF2-40B4-BE49-F238E27FC236}">
                  <a16:creationId xmlns:a16="http://schemas.microsoft.com/office/drawing/2014/main" id="{6B6F2631-9426-4F5C-941E-FDA5B2701710}"/>
                </a:ext>
              </a:extLst>
            </p:cNvPr>
            <p:cNvSpPr/>
            <p:nvPr/>
          </p:nvSpPr>
          <p:spPr>
            <a:xfrm>
              <a:off x="6460247" y="6720746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0" name="slide16_shape6">
              <a:extLst>
                <a:ext uri="{FF2B5EF4-FFF2-40B4-BE49-F238E27FC236}">
                  <a16:creationId xmlns:a16="http://schemas.microsoft.com/office/drawing/2014/main" id="{715DC155-25B6-4BDF-8DBD-4647233D653F}"/>
                </a:ext>
              </a:extLst>
            </p:cNvPr>
            <p:cNvSpPr/>
            <p:nvPr/>
          </p:nvSpPr>
          <p:spPr>
            <a:xfrm>
              <a:off x="5645674" y="6718740"/>
              <a:ext cx="67705" cy="681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1" name="slide16_shape7">
              <a:extLst>
                <a:ext uri="{FF2B5EF4-FFF2-40B4-BE49-F238E27FC236}">
                  <a16:creationId xmlns:a16="http://schemas.microsoft.com/office/drawing/2014/main" id="{0A718499-0650-46AB-9515-CFF3FCEB5A59}"/>
                </a:ext>
              </a:extLst>
            </p:cNvPr>
            <p:cNvSpPr/>
            <p:nvPr/>
          </p:nvSpPr>
          <p:spPr>
            <a:xfrm>
              <a:off x="5808589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2" name="slide16_shape8">
              <a:extLst>
                <a:ext uri="{FF2B5EF4-FFF2-40B4-BE49-F238E27FC236}">
                  <a16:creationId xmlns:a16="http://schemas.microsoft.com/office/drawing/2014/main" id="{E83BB335-2767-410C-803D-D0BDFED28EDD}"/>
                </a:ext>
              </a:extLst>
            </p:cNvPr>
            <p:cNvSpPr/>
            <p:nvPr/>
          </p:nvSpPr>
          <p:spPr>
            <a:xfrm>
              <a:off x="5971503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3" name="slide16_shape9">
              <a:extLst>
                <a:ext uri="{FF2B5EF4-FFF2-40B4-BE49-F238E27FC236}">
                  <a16:creationId xmlns:a16="http://schemas.microsoft.com/office/drawing/2014/main" id="{22C5A5E6-E50B-478C-A82E-F3687BF227E9}"/>
                </a:ext>
              </a:extLst>
            </p:cNvPr>
            <p:cNvSpPr/>
            <p:nvPr/>
          </p:nvSpPr>
          <p:spPr>
            <a:xfrm>
              <a:off x="6297332" y="6720746"/>
              <a:ext cx="67705" cy="6619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  <p:sp>
          <p:nvSpPr>
            <p:cNvPr id="14" name="slide16_shape10">
              <a:extLst>
                <a:ext uri="{FF2B5EF4-FFF2-40B4-BE49-F238E27FC236}">
                  <a16:creationId xmlns:a16="http://schemas.microsoft.com/office/drawing/2014/main" id="{94A8D71C-D076-4CCB-AFEC-7B68C7A77EC5}"/>
                </a:ext>
              </a:extLst>
            </p:cNvPr>
            <p:cNvSpPr/>
            <p:nvPr/>
          </p:nvSpPr>
          <p:spPr>
            <a:xfrm>
              <a:off x="6134418" y="6720746"/>
              <a:ext cx="67705" cy="6619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800000"/>
            </a:ln>
            <a:effectLst/>
          </p:spPr>
          <p:txBody>
            <a:bodyPr lIns="21335" tIns="21335" rIns="21335" bIns="21335" anchor="ctr"/>
            <a:lstStyle/>
            <a:p>
              <a:pPr algn="ctr" defTabSz="426712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841">
                <a:latin typeface="+mn-lt"/>
                <a:ea typeface="+mn-ea"/>
              </a:endParaRPr>
            </a:p>
          </p:txBody>
        </p:sp>
      </p:grpSp>
      <p:pic>
        <p:nvPicPr>
          <p:cNvPr id="102405" name="Picture 2">
            <a:extLst>
              <a:ext uri="{FF2B5EF4-FFF2-40B4-BE49-F238E27FC236}">
                <a16:creationId xmlns:a16="http://schemas.microsoft.com/office/drawing/2014/main" id="{76FA5980-21AC-4B14-81A4-ECBC895E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8760"/>
            <a:ext cx="6756400" cy="334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slide7_shape1">
            <a:extLst>
              <a:ext uri="{FF2B5EF4-FFF2-40B4-BE49-F238E27FC236}">
                <a16:creationId xmlns:a16="http://schemas.microsoft.com/office/drawing/2014/main" id="{39AA2FE8-F83F-4E7D-A165-F8DF524315D0}"/>
              </a:ext>
            </a:extLst>
          </p:cNvPr>
          <p:cNvSpPr/>
          <p:nvPr/>
        </p:nvSpPr>
        <p:spPr>
          <a:xfrm>
            <a:off x="323528" y="195922"/>
            <a:ext cx="8640960" cy="6400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42672" tIns="21336" rIns="42672" bIns="21336" anchor="b"/>
          <a:lstStyle>
            <a:lvl1pPr algn="l" defTabSz="914400" latinLnBrk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defTabSz="426712" eaLnBrk="1" fontAlgn="auto" hangingPunct="1"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 스토리보드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메인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포인트 결제 </a:t>
            </a:r>
            <a:r>
              <a:rPr lang="ko-KR" altLang="en-US" sz="1200" b="1" dirty="0" err="1">
                <a:solidFill>
                  <a:schemeClr val="bg1"/>
                </a:solidFill>
              </a:rPr>
              <a:t>모듈창</a:t>
            </a:r>
            <a:br>
              <a:rPr lang="en-US" altLang="ko-KR" sz="1120" b="1" dirty="0">
                <a:solidFill>
                  <a:schemeClr val="bg1"/>
                </a:solidFill>
              </a:rPr>
            </a:b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endParaRPr sz="1200" kern="0" spc="2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2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6657</Words>
  <Application>Microsoft Office PowerPoint</Application>
  <PresentationFormat>화면 슬라이드 쇼(4:3)</PresentationFormat>
  <Paragraphs>1380</Paragraphs>
  <Slides>127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5" baseType="lpstr">
      <vt:lpstr>돋움체</vt:lpstr>
      <vt:lpstr>맑은 고딕</vt:lpstr>
      <vt:lpstr>배달의민족 주아</vt:lpstr>
      <vt:lpstr>배달의민족 한나는 열한살</vt:lpstr>
      <vt:lpstr>제주고딕</vt:lpstr>
      <vt:lpstr>함초롬바탕</vt:lpstr>
      <vt:lpstr>Arial</vt:lpstr>
      <vt:lpstr>Office 테마</vt:lpstr>
      <vt:lpstr>buengbueng</vt:lpstr>
      <vt:lpstr>목차</vt:lpstr>
      <vt:lpstr>개발배경</vt:lpstr>
      <vt:lpstr>개발배경</vt:lpstr>
      <vt:lpstr>개발배경</vt:lpstr>
      <vt:lpstr>개발배경</vt:lpstr>
      <vt:lpstr>구현목표</vt:lpstr>
      <vt:lpstr>설계주안점</vt:lpstr>
      <vt:lpstr>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Seonho Kim</dc:creator>
  <cp:lastModifiedBy>Seonho Kim</cp:lastModifiedBy>
  <cp:revision>553</cp:revision>
  <dcterms:created xsi:type="dcterms:W3CDTF">2017-07-04T03:03:00Z</dcterms:created>
  <dcterms:modified xsi:type="dcterms:W3CDTF">2017-07-14T06:21:57Z</dcterms:modified>
</cp:coreProperties>
</file>